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497" r:id="rId2"/>
    <p:sldId id="517" r:id="rId3"/>
    <p:sldId id="640" r:id="rId4"/>
    <p:sldId id="645" r:id="rId5"/>
    <p:sldId id="644" r:id="rId6"/>
    <p:sldId id="646" r:id="rId7"/>
    <p:sldId id="647" r:id="rId8"/>
    <p:sldId id="648" r:id="rId9"/>
    <p:sldId id="633" r:id="rId10"/>
    <p:sldId id="649" r:id="rId11"/>
    <p:sldId id="650" r:id="rId12"/>
    <p:sldId id="651" r:id="rId13"/>
    <p:sldId id="652" r:id="rId14"/>
    <p:sldId id="673" r:id="rId15"/>
    <p:sldId id="674" r:id="rId16"/>
    <p:sldId id="675" r:id="rId17"/>
    <p:sldId id="676" r:id="rId18"/>
    <p:sldId id="677" r:id="rId19"/>
    <p:sldId id="678" r:id="rId20"/>
    <p:sldId id="679" r:id="rId21"/>
    <p:sldId id="680" r:id="rId22"/>
    <p:sldId id="681" r:id="rId23"/>
    <p:sldId id="682" r:id="rId24"/>
    <p:sldId id="686" r:id="rId25"/>
    <p:sldId id="687" r:id="rId26"/>
    <p:sldId id="688" r:id="rId27"/>
    <p:sldId id="685" r:id="rId28"/>
  </p:sldIdLst>
  <p:sldSz cx="9906000" cy="6858000" type="A4"/>
  <p:notesSz cx="6858000" cy="9144000"/>
  <p:custDataLst>
    <p:tags r:id="rId3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4203" userDrawn="1">
          <p15:clr>
            <a:srgbClr val="A4A3A4"/>
          </p15:clr>
        </p15:guide>
        <p15:guide id="3" pos="34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AAA"/>
    <a:srgbClr val="A7E6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71" autoAdjust="0"/>
    <p:restoredTop sz="50000" autoAdjust="0"/>
  </p:normalViewPr>
  <p:slideViewPr>
    <p:cSldViewPr>
      <p:cViewPr varScale="1">
        <p:scale>
          <a:sx n="85" d="100"/>
          <a:sy n="85" d="100"/>
        </p:scale>
        <p:origin x="-1306" y="-77"/>
      </p:cViewPr>
      <p:guideLst>
        <p:guide orient="horz" pos="2160"/>
        <p:guide pos="4203"/>
        <p:guide pos="34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0FE4AE-9E7F-BA43-B2DA-A96CB806D85F}" type="doc">
      <dgm:prSet loTypeId="urn:microsoft.com/office/officeart/2005/8/layout/orgChart1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44D6FE-D7F1-D146-B9A7-5B5FE5066FED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Потенциальные клиенты</a:t>
          </a:r>
          <a:endParaRPr lang="en-US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84AB0C-40E7-484C-A472-85BD468E7D98}" type="parTrans" cxnId="{12311FD6-6A86-C94F-A9CC-3F4854C33756}">
      <dgm:prSet/>
      <dgm:spPr/>
      <dgm:t>
        <a:bodyPr/>
        <a:lstStyle/>
        <a:p>
          <a:endParaRPr lang="en-US"/>
        </a:p>
      </dgm:t>
    </dgm:pt>
    <dgm:pt modelId="{94AEDE24-6435-F945-B589-176D73A700AD}" type="sibTrans" cxnId="{12311FD6-6A86-C94F-A9CC-3F4854C33756}">
      <dgm:prSet/>
      <dgm:spPr/>
      <dgm:t>
        <a:bodyPr/>
        <a:lstStyle/>
        <a:p>
          <a:endParaRPr lang="en-US"/>
        </a:p>
      </dgm:t>
    </dgm:pt>
    <dgm:pt modelId="{0916343B-E884-6F4E-A231-C635E6DAB38E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Вновь образованные фирмы</a:t>
          </a:r>
          <a:endParaRPr lang="en-US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878C03-8688-4F41-BE01-F5F047843BED}" type="parTrans" cxnId="{3F970D8A-6D2F-1D4A-8C21-09119BA35922}">
      <dgm:prSet/>
      <dgm:spPr/>
      <dgm:t>
        <a:bodyPr/>
        <a:lstStyle/>
        <a:p>
          <a:endParaRPr lang="en-US"/>
        </a:p>
      </dgm:t>
    </dgm:pt>
    <dgm:pt modelId="{21822DE2-DBF7-1040-B356-F822ED17FA19}" type="sibTrans" cxnId="{3F970D8A-6D2F-1D4A-8C21-09119BA35922}">
      <dgm:prSet/>
      <dgm:spPr/>
      <dgm:t>
        <a:bodyPr/>
        <a:lstStyle/>
        <a:p>
          <a:endParaRPr lang="en-US"/>
        </a:p>
      </dgm:t>
    </dgm:pt>
    <dgm:pt modelId="{FA78DAEF-5A44-F94C-A593-83DE7D19B23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Предприятия </a:t>
          </a:r>
          <a:r>
            <a:rPr lang="ru-RU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обслуживающиеся</a:t>
          </a:r>
          <a:r>
            <a: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в других банках </a:t>
          </a:r>
          <a:endParaRPr lang="en-US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6126F0-39F4-2F43-BFC8-93514E6D34D6}" type="parTrans" cxnId="{19443A84-7A3E-8A4B-AC3F-57995BEC9F6C}">
      <dgm:prSet/>
      <dgm:spPr/>
      <dgm:t>
        <a:bodyPr/>
        <a:lstStyle/>
        <a:p>
          <a:endParaRPr lang="en-US"/>
        </a:p>
      </dgm:t>
    </dgm:pt>
    <dgm:pt modelId="{279B64C7-91A9-F547-8933-ED8F501C97B5}" type="sibTrans" cxnId="{19443A84-7A3E-8A4B-AC3F-57995BEC9F6C}">
      <dgm:prSet/>
      <dgm:spPr/>
      <dgm:t>
        <a:bodyPr/>
        <a:lstStyle/>
        <a:p>
          <a:endParaRPr lang="en-US"/>
        </a:p>
      </dgm:t>
    </dgm:pt>
    <dgm:pt modelId="{BA5765E6-1A07-1B47-854C-D06833ACBAE6}" type="pres">
      <dgm:prSet presAssocID="{750FE4AE-9E7F-BA43-B2DA-A96CB806D8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2DD1C3F-FF95-8A4F-8666-A27EF9BED85C}" type="pres">
      <dgm:prSet presAssocID="{CA44D6FE-D7F1-D146-B9A7-5B5FE5066FED}" presName="hierRoot1" presStyleCnt="0">
        <dgm:presLayoutVars>
          <dgm:hierBranch val="init"/>
        </dgm:presLayoutVars>
      </dgm:prSet>
      <dgm:spPr/>
    </dgm:pt>
    <dgm:pt modelId="{0873F36B-3ACD-2E41-9D30-E84345CC5D63}" type="pres">
      <dgm:prSet presAssocID="{CA44D6FE-D7F1-D146-B9A7-5B5FE5066FED}" presName="rootComposite1" presStyleCnt="0"/>
      <dgm:spPr/>
    </dgm:pt>
    <dgm:pt modelId="{B1083717-A7EA-8048-B653-BE038ADA8694}" type="pres">
      <dgm:prSet presAssocID="{CA44D6FE-D7F1-D146-B9A7-5B5FE5066FE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4EE74B-F579-974A-A668-9D743EF6D149}" type="pres">
      <dgm:prSet presAssocID="{CA44D6FE-D7F1-D146-B9A7-5B5FE5066FE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5F93D52-4023-724A-824C-8BC4C11CD8D2}" type="pres">
      <dgm:prSet presAssocID="{CA44D6FE-D7F1-D146-B9A7-5B5FE5066FED}" presName="hierChild2" presStyleCnt="0"/>
      <dgm:spPr/>
    </dgm:pt>
    <dgm:pt modelId="{704EB127-0FC5-AD49-BB3A-3C17B3C71C00}" type="pres">
      <dgm:prSet presAssocID="{CE878C03-8688-4F41-BE01-F5F047843BED}" presName="Name37" presStyleLbl="parChTrans1D2" presStyleIdx="0" presStyleCnt="2"/>
      <dgm:spPr/>
      <dgm:t>
        <a:bodyPr/>
        <a:lstStyle/>
        <a:p>
          <a:endParaRPr lang="ru-RU"/>
        </a:p>
      </dgm:t>
    </dgm:pt>
    <dgm:pt modelId="{E2D1F9F4-7C18-7E47-BDE2-D564282DBE12}" type="pres">
      <dgm:prSet presAssocID="{0916343B-E884-6F4E-A231-C635E6DAB38E}" presName="hierRoot2" presStyleCnt="0">
        <dgm:presLayoutVars>
          <dgm:hierBranch val="init"/>
        </dgm:presLayoutVars>
      </dgm:prSet>
      <dgm:spPr/>
    </dgm:pt>
    <dgm:pt modelId="{EDAFD40C-2DD8-5A44-81AE-4C46C4ED8862}" type="pres">
      <dgm:prSet presAssocID="{0916343B-E884-6F4E-A231-C635E6DAB38E}" presName="rootComposite" presStyleCnt="0"/>
      <dgm:spPr/>
    </dgm:pt>
    <dgm:pt modelId="{32BA3499-FDA5-9E46-BF83-1F1F9F514FCC}" type="pres">
      <dgm:prSet presAssocID="{0916343B-E884-6F4E-A231-C635E6DAB38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3FEC06-65BE-3B46-A90C-771CB70D29FD}" type="pres">
      <dgm:prSet presAssocID="{0916343B-E884-6F4E-A231-C635E6DAB38E}" presName="rootConnector" presStyleLbl="node2" presStyleIdx="0" presStyleCnt="2"/>
      <dgm:spPr/>
      <dgm:t>
        <a:bodyPr/>
        <a:lstStyle/>
        <a:p>
          <a:endParaRPr lang="ru-RU"/>
        </a:p>
      </dgm:t>
    </dgm:pt>
    <dgm:pt modelId="{10AC7362-59FA-A44D-B5F9-B37D4019FCEC}" type="pres">
      <dgm:prSet presAssocID="{0916343B-E884-6F4E-A231-C635E6DAB38E}" presName="hierChild4" presStyleCnt="0"/>
      <dgm:spPr/>
    </dgm:pt>
    <dgm:pt modelId="{7471DFF5-8E9B-8540-9DFF-EAE615F8C1E7}" type="pres">
      <dgm:prSet presAssocID="{0916343B-E884-6F4E-A231-C635E6DAB38E}" presName="hierChild5" presStyleCnt="0"/>
      <dgm:spPr/>
    </dgm:pt>
    <dgm:pt modelId="{3957DEE9-845A-EC47-B684-8DB1C90F2AB0}" type="pres">
      <dgm:prSet presAssocID="{F96126F0-39F4-2F43-BFC8-93514E6D34D6}" presName="Name37" presStyleLbl="parChTrans1D2" presStyleIdx="1" presStyleCnt="2"/>
      <dgm:spPr/>
      <dgm:t>
        <a:bodyPr/>
        <a:lstStyle/>
        <a:p>
          <a:endParaRPr lang="ru-RU"/>
        </a:p>
      </dgm:t>
    </dgm:pt>
    <dgm:pt modelId="{F85EA193-C21B-5741-9137-F84609819905}" type="pres">
      <dgm:prSet presAssocID="{FA78DAEF-5A44-F94C-A593-83DE7D19B23B}" presName="hierRoot2" presStyleCnt="0">
        <dgm:presLayoutVars>
          <dgm:hierBranch val="init"/>
        </dgm:presLayoutVars>
      </dgm:prSet>
      <dgm:spPr/>
    </dgm:pt>
    <dgm:pt modelId="{063547E7-E04A-5345-944C-F927AC09F2A6}" type="pres">
      <dgm:prSet presAssocID="{FA78DAEF-5A44-F94C-A593-83DE7D19B23B}" presName="rootComposite" presStyleCnt="0"/>
      <dgm:spPr/>
    </dgm:pt>
    <dgm:pt modelId="{41DCFC05-D91B-A449-BAB6-AE373D2FDCBC}" type="pres">
      <dgm:prSet presAssocID="{FA78DAEF-5A44-F94C-A593-83DE7D19B23B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DC1BF7-EE87-144D-9003-CE2E69804CE4}" type="pres">
      <dgm:prSet presAssocID="{FA78DAEF-5A44-F94C-A593-83DE7D19B23B}" presName="rootConnector" presStyleLbl="node2" presStyleIdx="1" presStyleCnt="2"/>
      <dgm:spPr/>
      <dgm:t>
        <a:bodyPr/>
        <a:lstStyle/>
        <a:p>
          <a:endParaRPr lang="ru-RU"/>
        </a:p>
      </dgm:t>
    </dgm:pt>
    <dgm:pt modelId="{9579EE64-7697-5945-9540-5D24AE8815ED}" type="pres">
      <dgm:prSet presAssocID="{FA78DAEF-5A44-F94C-A593-83DE7D19B23B}" presName="hierChild4" presStyleCnt="0"/>
      <dgm:spPr/>
    </dgm:pt>
    <dgm:pt modelId="{DBBF8F34-4D45-4041-A285-6E806169DB0E}" type="pres">
      <dgm:prSet presAssocID="{FA78DAEF-5A44-F94C-A593-83DE7D19B23B}" presName="hierChild5" presStyleCnt="0"/>
      <dgm:spPr/>
    </dgm:pt>
    <dgm:pt modelId="{311D2CCF-125A-7B4B-A669-0C46FBE601B0}" type="pres">
      <dgm:prSet presAssocID="{CA44D6FE-D7F1-D146-B9A7-5B5FE5066FED}" presName="hierChild3" presStyleCnt="0"/>
      <dgm:spPr/>
    </dgm:pt>
  </dgm:ptLst>
  <dgm:cxnLst>
    <dgm:cxn modelId="{EF736F84-A0B6-344C-826E-678C609B2333}" type="presOf" srcId="{CA44D6FE-D7F1-D146-B9A7-5B5FE5066FED}" destId="{354EE74B-F579-974A-A668-9D743EF6D149}" srcOrd="1" destOrd="0" presId="urn:microsoft.com/office/officeart/2005/8/layout/orgChart1"/>
    <dgm:cxn modelId="{83565EDA-77AD-944B-AA0D-0DD38A36DDE7}" type="presOf" srcId="{F96126F0-39F4-2F43-BFC8-93514E6D34D6}" destId="{3957DEE9-845A-EC47-B684-8DB1C90F2AB0}" srcOrd="0" destOrd="0" presId="urn:microsoft.com/office/officeart/2005/8/layout/orgChart1"/>
    <dgm:cxn modelId="{C60FF3A9-8641-E544-B5CE-B1BD9A6CA5CD}" type="presOf" srcId="{FA78DAEF-5A44-F94C-A593-83DE7D19B23B}" destId="{2CDC1BF7-EE87-144D-9003-CE2E69804CE4}" srcOrd="1" destOrd="0" presId="urn:microsoft.com/office/officeart/2005/8/layout/orgChart1"/>
    <dgm:cxn modelId="{12311FD6-6A86-C94F-A9CC-3F4854C33756}" srcId="{750FE4AE-9E7F-BA43-B2DA-A96CB806D85F}" destId="{CA44D6FE-D7F1-D146-B9A7-5B5FE5066FED}" srcOrd="0" destOrd="0" parTransId="{F284AB0C-40E7-484C-A472-85BD468E7D98}" sibTransId="{94AEDE24-6435-F945-B589-176D73A700AD}"/>
    <dgm:cxn modelId="{3F970D8A-6D2F-1D4A-8C21-09119BA35922}" srcId="{CA44D6FE-D7F1-D146-B9A7-5B5FE5066FED}" destId="{0916343B-E884-6F4E-A231-C635E6DAB38E}" srcOrd="0" destOrd="0" parTransId="{CE878C03-8688-4F41-BE01-F5F047843BED}" sibTransId="{21822DE2-DBF7-1040-B356-F822ED17FA19}"/>
    <dgm:cxn modelId="{4831230B-78A3-134E-8EFC-EBAB96513EDF}" type="presOf" srcId="{0916343B-E884-6F4E-A231-C635E6DAB38E}" destId="{B13FEC06-65BE-3B46-A90C-771CB70D29FD}" srcOrd="1" destOrd="0" presId="urn:microsoft.com/office/officeart/2005/8/layout/orgChart1"/>
    <dgm:cxn modelId="{4F522FFE-15B7-7F42-9560-7F62BDC2D06D}" type="presOf" srcId="{CA44D6FE-D7F1-D146-B9A7-5B5FE5066FED}" destId="{B1083717-A7EA-8048-B653-BE038ADA8694}" srcOrd="0" destOrd="0" presId="urn:microsoft.com/office/officeart/2005/8/layout/orgChart1"/>
    <dgm:cxn modelId="{117F44B9-FDBD-CB42-BF07-73B2861098A3}" type="presOf" srcId="{CE878C03-8688-4F41-BE01-F5F047843BED}" destId="{704EB127-0FC5-AD49-BB3A-3C17B3C71C00}" srcOrd="0" destOrd="0" presId="urn:microsoft.com/office/officeart/2005/8/layout/orgChart1"/>
    <dgm:cxn modelId="{8BD58417-82D8-B041-BD3B-1CE93D38E352}" type="presOf" srcId="{FA78DAEF-5A44-F94C-A593-83DE7D19B23B}" destId="{41DCFC05-D91B-A449-BAB6-AE373D2FDCBC}" srcOrd="0" destOrd="0" presId="urn:microsoft.com/office/officeart/2005/8/layout/orgChart1"/>
    <dgm:cxn modelId="{0B36E152-C99C-DB49-89B0-7F29DDFC81FC}" type="presOf" srcId="{0916343B-E884-6F4E-A231-C635E6DAB38E}" destId="{32BA3499-FDA5-9E46-BF83-1F1F9F514FCC}" srcOrd="0" destOrd="0" presId="urn:microsoft.com/office/officeart/2005/8/layout/orgChart1"/>
    <dgm:cxn modelId="{B6872611-964B-8446-A9AF-070DBBD96469}" type="presOf" srcId="{750FE4AE-9E7F-BA43-B2DA-A96CB806D85F}" destId="{BA5765E6-1A07-1B47-854C-D06833ACBAE6}" srcOrd="0" destOrd="0" presId="urn:microsoft.com/office/officeart/2005/8/layout/orgChart1"/>
    <dgm:cxn modelId="{19443A84-7A3E-8A4B-AC3F-57995BEC9F6C}" srcId="{CA44D6FE-D7F1-D146-B9A7-5B5FE5066FED}" destId="{FA78DAEF-5A44-F94C-A593-83DE7D19B23B}" srcOrd="1" destOrd="0" parTransId="{F96126F0-39F4-2F43-BFC8-93514E6D34D6}" sibTransId="{279B64C7-91A9-F547-8933-ED8F501C97B5}"/>
    <dgm:cxn modelId="{7F80A50C-66C3-6F43-8028-677942AF4D1C}" type="presParOf" srcId="{BA5765E6-1A07-1B47-854C-D06833ACBAE6}" destId="{72DD1C3F-FF95-8A4F-8666-A27EF9BED85C}" srcOrd="0" destOrd="0" presId="urn:microsoft.com/office/officeart/2005/8/layout/orgChart1"/>
    <dgm:cxn modelId="{E416F4E6-F074-A143-AF88-48A9D741E790}" type="presParOf" srcId="{72DD1C3F-FF95-8A4F-8666-A27EF9BED85C}" destId="{0873F36B-3ACD-2E41-9D30-E84345CC5D63}" srcOrd="0" destOrd="0" presId="urn:microsoft.com/office/officeart/2005/8/layout/orgChart1"/>
    <dgm:cxn modelId="{B2629A3D-73CB-704D-90B0-6EA5DFEE82F1}" type="presParOf" srcId="{0873F36B-3ACD-2E41-9D30-E84345CC5D63}" destId="{B1083717-A7EA-8048-B653-BE038ADA8694}" srcOrd="0" destOrd="0" presId="urn:microsoft.com/office/officeart/2005/8/layout/orgChart1"/>
    <dgm:cxn modelId="{77DD2E6E-6AAB-9A48-ABBC-DFBF9958D8D8}" type="presParOf" srcId="{0873F36B-3ACD-2E41-9D30-E84345CC5D63}" destId="{354EE74B-F579-974A-A668-9D743EF6D149}" srcOrd="1" destOrd="0" presId="urn:microsoft.com/office/officeart/2005/8/layout/orgChart1"/>
    <dgm:cxn modelId="{A36F9AB7-A361-9541-9C1D-42031382F9DF}" type="presParOf" srcId="{72DD1C3F-FF95-8A4F-8666-A27EF9BED85C}" destId="{C5F93D52-4023-724A-824C-8BC4C11CD8D2}" srcOrd="1" destOrd="0" presId="urn:microsoft.com/office/officeart/2005/8/layout/orgChart1"/>
    <dgm:cxn modelId="{61DD7D07-01BF-9C42-B90B-D35EA6B1A053}" type="presParOf" srcId="{C5F93D52-4023-724A-824C-8BC4C11CD8D2}" destId="{704EB127-0FC5-AD49-BB3A-3C17B3C71C00}" srcOrd="0" destOrd="0" presId="urn:microsoft.com/office/officeart/2005/8/layout/orgChart1"/>
    <dgm:cxn modelId="{C1CCAF00-6097-444C-B953-C97DD3A3EEF5}" type="presParOf" srcId="{C5F93D52-4023-724A-824C-8BC4C11CD8D2}" destId="{E2D1F9F4-7C18-7E47-BDE2-D564282DBE12}" srcOrd="1" destOrd="0" presId="urn:microsoft.com/office/officeart/2005/8/layout/orgChart1"/>
    <dgm:cxn modelId="{610C915A-A369-4748-AE6A-7D27E850D160}" type="presParOf" srcId="{E2D1F9F4-7C18-7E47-BDE2-D564282DBE12}" destId="{EDAFD40C-2DD8-5A44-81AE-4C46C4ED8862}" srcOrd="0" destOrd="0" presId="urn:microsoft.com/office/officeart/2005/8/layout/orgChart1"/>
    <dgm:cxn modelId="{7CBEA4AA-55BC-F540-A156-2FE3466F9831}" type="presParOf" srcId="{EDAFD40C-2DD8-5A44-81AE-4C46C4ED8862}" destId="{32BA3499-FDA5-9E46-BF83-1F1F9F514FCC}" srcOrd="0" destOrd="0" presId="urn:microsoft.com/office/officeart/2005/8/layout/orgChart1"/>
    <dgm:cxn modelId="{6934051A-F18D-434A-B4AE-E7D72D49F824}" type="presParOf" srcId="{EDAFD40C-2DD8-5A44-81AE-4C46C4ED8862}" destId="{B13FEC06-65BE-3B46-A90C-771CB70D29FD}" srcOrd="1" destOrd="0" presId="urn:microsoft.com/office/officeart/2005/8/layout/orgChart1"/>
    <dgm:cxn modelId="{603D9038-4936-6146-B690-7E36DA2A4E41}" type="presParOf" srcId="{E2D1F9F4-7C18-7E47-BDE2-D564282DBE12}" destId="{10AC7362-59FA-A44D-B5F9-B37D4019FCEC}" srcOrd="1" destOrd="0" presId="urn:microsoft.com/office/officeart/2005/8/layout/orgChart1"/>
    <dgm:cxn modelId="{1C98143D-67BE-F142-ABC7-B7C9D7DE5B54}" type="presParOf" srcId="{E2D1F9F4-7C18-7E47-BDE2-D564282DBE12}" destId="{7471DFF5-8E9B-8540-9DFF-EAE615F8C1E7}" srcOrd="2" destOrd="0" presId="urn:microsoft.com/office/officeart/2005/8/layout/orgChart1"/>
    <dgm:cxn modelId="{FAD3A5D8-097D-814D-884A-DAD7EE966B7B}" type="presParOf" srcId="{C5F93D52-4023-724A-824C-8BC4C11CD8D2}" destId="{3957DEE9-845A-EC47-B684-8DB1C90F2AB0}" srcOrd="2" destOrd="0" presId="urn:microsoft.com/office/officeart/2005/8/layout/orgChart1"/>
    <dgm:cxn modelId="{A616C76D-E3AA-D640-82D5-CE4515531C29}" type="presParOf" srcId="{C5F93D52-4023-724A-824C-8BC4C11CD8D2}" destId="{F85EA193-C21B-5741-9137-F84609819905}" srcOrd="3" destOrd="0" presId="urn:microsoft.com/office/officeart/2005/8/layout/orgChart1"/>
    <dgm:cxn modelId="{0B375EDE-84C1-6641-9B34-95F5657F444A}" type="presParOf" srcId="{F85EA193-C21B-5741-9137-F84609819905}" destId="{063547E7-E04A-5345-944C-F927AC09F2A6}" srcOrd="0" destOrd="0" presId="urn:microsoft.com/office/officeart/2005/8/layout/orgChart1"/>
    <dgm:cxn modelId="{835C445F-3392-5041-AC60-578118AE1DC2}" type="presParOf" srcId="{063547E7-E04A-5345-944C-F927AC09F2A6}" destId="{41DCFC05-D91B-A449-BAB6-AE373D2FDCBC}" srcOrd="0" destOrd="0" presId="urn:microsoft.com/office/officeart/2005/8/layout/orgChart1"/>
    <dgm:cxn modelId="{E37F2579-A237-5140-B0D1-05BBD239A3BF}" type="presParOf" srcId="{063547E7-E04A-5345-944C-F927AC09F2A6}" destId="{2CDC1BF7-EE87-144D-9003-CE2E69804CE4}" srcOrd="1" destOrd="0" presId="urn:microsoft.com/office/officeart/2005/8/layout/orgChart1"/>
    <dgm:cxn modelId="{816DBB6B-E5A2-6B41-9272-F65B64521E83}" type="presParOf" srcId="{F85EA193-C21B-5741-9137-F84609819905}" destId="{9579EE64-7697-5945-9540-5D24AE8815ED}" srcOrd="1" destOrd="0" presId="urn:microsoft.com/office/officeart/2005/8/layout/orgChart1"/>
    <dgm:cxn modelId="{778E858D-0E21-BF4F-A162-078D73123979}" type="presParOf" srcId="{F85EA193-C21B-5741-9137-F84609819905}" destId="{DBBF8F34-4D45-4041-A285-6E806169DB0E}" srcOrd="2" destOrd="0" presId="urn:microsoft.com/office/officeart/2005/8/layout/orgChart1"/>
    <dgm:cxn modelId="{9AF06428-1660-7541-87D4-BD3137420B24}" type="presParOf" srcId="{72DD1C3F-FF95-8A4F-8666-A27EF9BED85C}" destId="{311D2CCF-125A-7B4B-A669-0C46FBE601B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85F36E5-63A2-8547-B98F-A052805F09FF}" type="doc">
      <dgm:prSet loTypeId="urn:microsoft.com/office/officeart/2005/8/layout/chart3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F33324-290F-404E-9E0E-24CBC270A25C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800">
              <a:latin typeface="Arial" panose="020B0604020202020204" pitchFamily="34" charset="0"/>
              <a:cs typeface="Arial" panose="020B0604020202020204" pitchFamily="34" charset="0"/>
            </a:rPr>
            <a:t>Географический</a:t>
          </a:r>
          <a:endParaRPr lang="x-none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D0DAE1-6338-BD49-89DE-94A0BF1B11BE}" type="parTrans" cxnId="{3AC9518C-0858-DB44-A856-3B07370C36CC}">
      <dgm:prSet/>
      <dgm:spPr/>
      <dgm:t>
        <a:bodyPr/>
        <a:lstStyle/>
        <a:p>
          <a:endParaRPr lang="en-US"/>
        </a:p>
      </dgm:t>
    </dgm:pt>
    <dgm:pt modelId="{2143DB00-84C6-F54C-8B50-F253735D53CF}" type="sibTrans" cxnId="{3AC9518C-0858-DB44-A856-3B07370C36CC}">
      <dgm:prSet/>
      <dgm:spPr/>
      <dgm:t>
        <a:bodyPr/>
        <a:lstStyle/>
        <a:p>
          <a:endParaRPr lang="en-US"/>
        </a:p>
      </dgm:t>
    </dgm:pt>
    <dgm:pt modelId="{A9B554A4-C822-F34E-B2C0-C6A217EF1EB6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800" dirty="0" err="1">
              <a:latin typeface="Arial" panose="020B0604020202020204" pitchFamily="34" charset="0"/>
              <a:cs typeface="Arial" panose="020B0604020202020204" pitchFamily="34" charset="0"/>
            </a:rPr>
            <a:t>Психографический</a:t>
          </a:r>
          <a:endParaRPr lang="x-none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43CFA6-2C9D-0242-935A-B15166BC14D3}" type="parTrans" cxnId="{8B2D595B-E927-AA48-A2B7-62CD36DF609B}">
      <dgm:prSet/>
      <dgm:spPr/>
      <dgm:t>
        <a:bodyPr/>
        <a:lstStyle/>
        <a:p>
          <a:endParaRPr lang="en-US"/>
        </a:p>
      </dgm:t>
    </dgm:pt>
    <dgm:pt modelId="{AF7A6659-061C-4C48-907B-C6558D2A6A9B}" type="sibTrans" cxnId="{8B2D595B-E927-AA48-A2B7-62CD36DF609B}">
      <dgm:prSet/>
      <dgm:spPr/>
      <dgm:t>
        <a:bodyPr/>
        <a:lstStyle/>
        <a:p>
          <a:endParaRPr lang="en-US"/>
        </a:p>
      </dgm:t>
    </dgm:pt>
    <dgm:pt modelId="{56BB9215-7A4C-5B40-A090-C70301CBFE90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800">
              <a:latin typeface="Arial" panose="020B0604020202020204" pitchFamily="34" charset="0"/>
              <a:cs typeface="Arial" panose="020B0604020202020204" pitchFamily="34" charset="0"/>
            </a:rPr>
            <a:t>Поведенческий</a:t>
          </a:r>
          <a:endParaRPr lang="x-none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F111FD-B626-904A-B848-D7838D1E0E99}" type="parTrans" cxnId="{34E231CF-3E30-A847-B55A-B5D8D06A784D}">
      <dgm:prSet/>
      <dgm:spPr/>
      <dgm:t>
        <a:bodyPr/>
        <a:lstStyle/>
        <a:p>
          <a:endParaRPr lang="en-US"/>
        </a:p>
      </dgm:t>
    </dgm:pt>
    <dgm:pt modelId="{77E15E61-DF3D-9E4F-AE60-E39D4B73ECE2}" type="sibTrans" cxnId="{34E231CF-3E30-A847-B55A-B5D8D06A784D}">
      <dgm:prSet/>
      <dgm:spPr/>
      <dgm:t>
        <a:bodyPr/>
        <a:lstStyle/>
        <a:p>
          <a:endParaRPr lang="en-US"/>
        </a:p>
      </dgm:t>
    </dgm:pt>
    <dgm:pt modelId="{BADD10AA-ADB3-DB44-9AB3-16ACE3D52785}">
      <dgm:prSet custT="1"/>
      <dgm:spPr/>
      <dgm:t>
        <a:bodyPr/>
        <a:lstStyle/>
        <a:p>
          <a:r>
            <a:rPr lang="ru-RU" sz="1800">
              <a:latin typeface="Arial" panose="020B0604020202020204" pitchFamily="34" charset="0"/>
              <a:cs typeface="Arial" panose="020B0604020202020204" pitchFamily="34" charset="0"/>
            </a:rPr>
            <a:t>Демографический</a:t>
          </a:r>
          <a:endParaRPr lang="x-none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B11C1F-E49D-874F-982C-E8E23FF0F873}" type="parTrans" cxnId="{841B9334-7EF5-DA4E-939A-3614A110B8F2}">
      <dgm:prSet/>
      <dgm:spPr/>
      <dgm:t>
        <a:bodyPr/>
        <a:lstStyle/>
        <a:p>
          <a:endParaRPr lang="en-US"/>
        </a:p>
      </dgm:t>
    </dgm:pt>
    <dgm:pt modelId="{E76CD76A-FD58-1343-A923-43AC19D052D9}" type="sibTrans" cxnId="{841B9334-7EF5-DA4E-939A-3614A110B8F2}">
      <dgm:prSet/>
      <dgm:spPr/>
      <dgm:t>
        <a:bodyPr/>
        <a:lstStyle/>
        <a:p>
          <a:endParaRPr lang="en-US"/>
        </a:p>
      </dgm:t>
    </dgm:pt>
    <dgm:pt modelId="{527DE1C3-DC29-5A41-8DE2-620D3E18F15C}" type="pres">
      <dgm:prSet presAssocID="{185F36E5-63A2-8547-B98F-A052805F09F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7F9AAC-B0AD-6248-B13D-97C60A30F9B2}" type="pres">
      <dgm:prSet presAssocID="{185F36E5-63A2-8547-B98F-A052805F09FF}" presName="wedge1" presStyleLbl="node1" presStyleIdx="0" presStyleCnt="4" custLinFactNeighborX="-3940" custLinFactNeighborY="4163"/>
      <dgm:spPr/>
      <dgm:t>
        <a:bodyPr/>
        <a:lstStyle/>
        <a:p>
          <a:endParaRPr lang="ru-RU"/>
        </a:p>
      </dgm:t>
    </dgm:pt>
    <dgm:pt modelId="{F87250A0-DC2D-1E45-90A3-AD3B32B0106F}" type="pres">
      <dgm:prSet presAssocID="{185F36E5-63A2-8547-B98F-A052805F09FF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473E4C-F48C-A94F-A178-09E587D93E15}" type="pres">
      <dgm:prSet presAssocID="{185F36E5-63A2-8547-B98F-A052805F09FF}" presName="wedge2" presStyleLbl="node1" presStyleIdx="1" presStyleCnt="4"/>
      <dgm:spPr/>
      <dgm:t>
        <a:bodyPr/>
        <a:lstStyle/>
        <a:p>
          <a:endParaRPr lang="ru-RU"/>
        </a:p>
      </dgm:t>
    </dgm:pt>
    <dgm:pt modelId="{CD95A25D-2BF2-484B-9D59-C9559FD57650}" type="pres">
      <dgm:prSet presAssocID="{185F36E5-63A2-8547-B98F-A052805F09FF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4AFBE6-4988-2C4A-8A61-2156ED03EF74}" type="pres">
      <dgm:prSet presAssocID="{185F36E5-63A2-8547-B98F-A052805F09FF}" presName="wedge3" presStyleLbl="node1" presStyleIdx="2" presStyleCnt="4"/>
      <dgm:spPr/>
      <dgm:t>
        <a:bodyPr/>
        <a:lstStyle/>
        <a:p>
          <a:endParaRPr lang="ru-RU"/>
        </a:p>
      </dgm:t>
    </dgm:pt>
    <dgm:pt modelId="{9328CB5E-2861-9945-BCA8-75452093C3B5}" type="pres">
      <dgm:prSet presAssocID="{185F36E5-63A2-8547-B98F-A052805F09FF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22B1BE-6EAB-A14C-894E-759EDB1779EE}" type="pres">
      <dgm:prSet presAssocID="{185F36E5-63A2-8547-B98F-A052805F09FF}" presName="wedge4" presStyleLbl="node1" presStyleIdx="3" presStyleCnt="4"/>
      <dgm:spPr/>
      <dgm:t>
        <a:bodyPr/>
        <a:lstStyle/>
        <a:p>
          <a:endParaRPr lang="ru-RU"/>
        </a:p>
      </dgm:t>
    </dgm:pt>
    <dgm:pt modelId="{7B45FA5B-0C26-EC4D-8329-40F148837E63}" type="pres">
      <dgm:prSet presAssocID="{185F36E5-63A2-8547-B98F-A052805F09FF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C35012-0AF2-BA4E-9478-098C1EED2DD1}" type="presOf" srcId="{EDF33324-290F-404E-9E0E-24CBC270A25C}" destId="{CD7F9AAC-B0AD-6248-B13D-97C60A30F9B2}" srcOrd="0" destOrd="0" presId="urn:microsoft.com/office/officeart/2005/8/layout/chart3"/>
    <dgm:cxn modelId="{8B2D595B-E927-AA48-A2B7-62CD36DF609B}" srcId="{185F36E5-63A2-8547-B98F-A052805F09FF}" destId="{A9B554A4-C822-F34E-B2C0-C6A217EF1EB6}" srcOrd="1" destOrd="0" parTransId="{C643CFA6-2C9D-0242-935A-B15166BC14D3}" sibTransId="{AF7A6659-061C-4C48-907B-C6558D2A6A9B}"/>
    <dgm:cxn modelId="{3AC9518C-0858-DB44-A856-3B07370C36CC}" srcId="{185F36E5-63A2-8547-B98F-A052805F09FF}" destId="{EDF33324-290F-404E-9E0E-24CBC270A25C}" srcOrd="0" destOrd="0" parTransId="{8AD0DAE1-6338-BD49-89DE-94A0BF1B11BE}" sibTransId="{2143DB00-84C6-F54C-8B50-F253735D53CF}"/>
    <dgm:cxn modelId="{1899D8A6-57B2-F049-9D07-A4E7B4CD9BFA}" type="presOf" srcId="{BADD10AA-ADB3-DB44-9AB3-16ACE3D52785}" destId="{7B45FA5B-0C26-EC4D-8329-40F148837E63}" srcOrd="1" destOrd="0" presId="urn:microsoft.com/office/officeart/2005/8/layout/chart3"/>
    <dgm:cxn modelId="{29901BF2-B245-7949-8425-1895BA01FABD}" type="presOf" srcId="{56BB9215-7A4C-5B40-A090-C70301CBFE90}" destId="{094AFBE6-4988-2C4A-8A61-2156ED03EF74}" srcOrd="0" destOrd="0" presId="urn:microsoft.com/office/officeart/2005/8/layout/chart3"/>
    <dgm:cxn modelId="{5478684F-9F07-2D43-8AAD-BD334837E985}" type="presOf" srcId="{BADD10AA-ADB3-DB44-9AB3-16ACE3D52785}" destId="{3022B1BE-6EAB-A14C-894E-759EDB1779EE}" srcOrd="0" destOrd="0" presId="urn:microsoft.com/office/officeart/2005/8/layout/chart3"/>
    <dgm:cxn modelId="{AA834E52-A2C6-DA40-9153-26573B16D0F3}" type="presOf" srcId="{185F36E5-63A2-8547-B98F-A052805F09FF}" destId="{527DE1C3-DC29-5A41-8DE2-620D3E18F15C}" srcOrd="0" destOrd="0" presId="urn:microsoft.com/office/officeart/2005/8/layout/chart3"/>
    <dgm:cxn modelId="{DAA6836B-BDCA-1544-A2A6-76E2358494EF}" type="presOf" srcId="{A9B554A4-C822-F34E-B2C0-C6A217EF1EB6}" destId="{CE473E4C-F48C-A94F-A178-09E587D93E15}" srcOrd="0" destOrd="0" presId="urn:microsoft.com/office/officeart/2005/8/layout/chart3"/>
    <dgm:cxn modelId="{618A92CA-A42F-D445-B3CF-8D6567D8A80C}" type="presOf" srcId="{EDF33324-290F-404E-9E0E-24CBC270A25C}" destId="{F87250A0-DC2D-1E45-90A3-AD3B32B0106F}" srcOrd="1" destOrd="0" presId="urn:microsoft.com/office/officeart/2005/8/layout/chart3"/>
    <dgm:cxn modelId="{4679FA53-857C-F04E-9995-D4995170C883}" type="presOf" srcId="{A9B554A4-C822-F34E-B2C0-C6A217EF1EB6}" destId="{CD95A25D-2BF2-484B-9D59-C9559FD57650}" srcOrd="1" destOrd="0" presId="urn:microsoft.com/office/officeart/2005/8/layout/chart3"/>
    <dgm:cxn modelId="{34E231CF-3E30-A847-B55A-B5D8D06A784D}" srcId="{185F36E5-63A2-8547-B98F-A052805F09FF}" destId="{56BB9215-7A4C-5B40-A090-C70301CBFE90}" srcOrd="2" destOrd="0" parTransId="{D0F111FD-B626-904A-B848-D7838D1E0E99}" sibTransId="{77E15E61-DF3D-9E4F-AE60-E39D4B73ECE2}"/>
    <dgm:cxn modelId="{42839D9A-B2F3-3742-8EE4-62B3FF473B68}" type="presOf" srcId="{56BB9215-7A4C-5B40-A090-C70301CBFE90}" destId="{9328CB5E-2861-9945-BCA8-75452093C3B5}" srcOrd="1" destOrd="0" presId="urn:microsoft.com/office/officeart/2005/8/layout/chart3"/>
    <dgm:cxn modelId="{841B9334-7EF5-DA4E-939A-3614A110B8F2}" srcId="{185F36E5-63A2-8547-B98F-A052805F09FF}" destId="{BADD10AA-ADB3-DB44-9AB3-16ACE3D52785}" srcOrd="3" destOrd="0" parTransId="{1BB11C1F-E49D-874F-982C-E8E23FF0F873}" sibTransId="{E76CD76A-FD58-1343-A923-43AC19D052D9}"/>
    <dgm:cxn modelId="{6751D052-AE05-924B-B1FD-532319F516ED}" type="presParOf" srcId="{527DE1C3-DC29-5A41-8DE2-620D3E18F15C}" destId="{CD7F9AAC-B0AD-6248-B13D-97C60A30F9B2}" srcOrd="0" destOrd="0" presId="urn:microsoft.com/office/officeart/2005/8/layout/chart3"/>
    <dgm:cxn modelId="{6E83347E-FF18-1D41-A329-2042ECFA6D64}" type="presParOf" srcId="{527DE1C3-DC29-5A41-8DE2-620D3E18F15C}" destId="{F87250A0-DC2D-1E45-90A3-AD3B32B0106F}" srcOrd="1" destOrd="0" presId="urn:microsoft.com/office/officeart/2005/8/layout/chart3"/>
    <dgm:cxn modelId="{C6A73B84-D5A5-0742-A64E-8777A94CB9F0}" type="presParOf" srcId="{527DE1C3-DC29-5A41-8DE2-620D3E18F15C}" destId="{CE473E4C-F48C-A94F-A178-09E587D93E15}" srcOrd="2" destOrd="0" presId="urn:microsoft.com/office/officeart/2005/8/layout/chart3"/>
    <dgm:cxn modelId="{07A82BB3-9F94-2A49-A14E-19212553FD88}" type="presParOf" srcId="{527DE1C3-DC29-5A41-8DE2-620D3E18F15C}" destId="{CD95A25D-2BF2-484B-9D59-C9559FD57650}" srcOrd="3" destOrd="0" presId="urn:microsoft.com/office/officeart/2005/8/layout/chart3"/>
    <dgm:cxn modelId="{F5EE1D2E-A7D8-094B-8B96-7BC816276379}" type="presParOf" srcId="{527DE1C3-DC29-5A41-8DE2-620D3E18F15C}" destId="{094AFBE6-4988-2C4A-8A61-2156ED03EF74}" srcOrd="4" destOrd="0" presId="urn:microsoft.com/office/officeart/2005/8/layout/chart3"/>
    <dgm:cxn modelId="{93A25675-A684-584D-BEDD-0A77E32521DF}" type="presParOf" srcId="{527DE1C3-DC29-5A41-8DE2-620D3E18F15C}" destId="{9328CB5E-2861-9945-BCA8-75452093C3B5}" srcOrd="5" destOrd="0" presId="urn:microsoft.com/office/officeart/2005/8/layout/chart3"/>
    <dgm:cxn modelId="{02612FE5-2D5F-4E4B-B0C1-A4A7B61D36DD}" type="presParOf" srcId="{527DE1C3-DC29-5A41-8DE2-620D3E18F15C}" destId="{3022B1BE-6EAB-A14C-894E-759EDB1779EE}" srcOrd="6" destOrd="0" presId="urn:microsoft.com/office/officeart/2005/8/layout/chart3"/>
    <dgm:cxn modelId="{F703DBE0-8E51-7743-B615-8C3D718FC8C1}" type="presParOf" srcId="{527DE1C3-DC29-5A41-8DE2-620D3E18F15C}" destId="{7B45FA5B-0C26-EC4D-8329-40F148837E63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85F36E5-63A2-8547-B98F-A052805F09FF}" type="doc">
      <dgm:prSet loTypeId="urn:microsoft.com/office/officeart/2005/8/layout/cycle6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F33324-290F-404E-9E0E-24CBC270A25C}">
      <dgm:prSet custT="1"/>
      <dgm:spPr/>
      <dgm:t>
        <a:bodyPr/>
        <a:lstStyle/>
        <a:p>
          <a:r>
            <a:rPr lang="ru-RU" sz="1500" b="1" i="0" dirty="0">
              <a:latin typeface="Arial" panose="020B0604020202020204" pitchFamily="34" charset="0"/>
              <a:cs typeface="Arial" panose="020B0604020202020204" pitchFamily="34" charset="0"/>
            </a:rPr>
            <a:t>Однородность</a:t>
          </a:r>
          <a:endParaRPr lang="x-none" sz="1500" b="1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D0DAE1-6338-BD49-89DE-94A0BF1B11BE}" type="parTrans" cxnId="{3AC9518C-0858-DB44-A856-3B07370C36CC}">
      <dgm:prSet/>
      <dgm:spPr/>
      <dgm:t>
        <a:bodyPr/>
        <a:lstStyle/>
        <a:p>
          <a:endParaRPr lang="en-US"/>
        </a:p>
      </dgm:t>
    </dgm:pt>
    <dgm:pt modelId="{2143DB00-84C6-F54C-8B50-F253735D53CF}" type="sibTrans" cxnId="{3AC9518C-0858-DB44-A856-3B07370C36CC}">
      <dgm:prSet/>
      <dgm:spPr/>
      <dgm:t>
        <a:bodyPr/>
        <a:lstStyle/>
        <a:p>
          <a:endParaRPr lang="en-US"/>
        </a:p>
      </dgm:t>
    </dgm:pt>
    <dgm:pt modelId="{550D5F91-0D7F-0D4D-B3FC-97E373E6BD90}">
      <dgm:prSet custT="1"/>
      <dgm:spPr/>
      <dgm:t>
        <a:bodyPr/>
        <a:lstStyle/>
        <a:p>
          <a:r>
            <a:rPr lang="ru-RU" sz="1500" b="1" i="0" dirty="0">
              <a:latin typeface="Arial" panose="020B0604020202020204" pitchFamily="34" charset="0"/>
              <a:cs typeface="Arial" panose="020B0604020202020204" pitchFamily="34" charset="0"/>
            </a:rPr>
            <a:t>Измеримость</a:t>
          </a:r>
          <a:endParaRPr lang="x-none" sz="1500" b="1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1280CB-9B1F-3949-B183-145960DCFDC9}" type="parTrans" cxnId="{671FA44E-F1A6-2A45-B20E-50806F14C367}">
      <dgm:prSet/>
      <dgm:spPr/>
      <dgm:t>
        <a:bodyPr/>
        <a:lstStyle/>
        <a:p>
          <a:endParaRPr lang="en-US"/>
        </a:p>
      </dgm:t>
    </dgm:pt>
    <dgm:pt modelId="{DD002304-3239-D944-86FB-CCFB3317D19C}" type="sibTrans" cxnId="{671FA44E-F1A6-2A45-B20E-50806F14C367}">
      <dgm:prSet/>
      <dgm:spPr/>
      <dgm:t>
        <a:bodyPr/>
        <a:lstStyle/>
        <a:p>
          <a:endParaRPr lang="en-US"/>
        </a:p>
      </dgm:t>
    </dgm:pt>
    <dgm:pt modelId="{AE764AC8-5B16-5945-8F82-1316C7A750C4}">
      <dgm:prSet custT="1"/>
      <dgm:spPr/>
      <dgm:t>
        <a:bodyPr/>
        <a:lstStyle/>
        <a:p>
          <a:r>
            <a:rPr lang="ru-RU" sz="1500" b="1" i="0" dirty="0">
              <a:latin typeface="Arial" panose="020B0604020202020204" pitchFamily="34" charset="0"/>
              <a:cs typeface="Arial" panose="020B0604020202020204" pitchFamily="34" charset="0"/>
            </a:rPr>
            <a:t>Доступность</a:t>
          </a:r>
          <a:endParaRPr lang="x-none" sz="1500" b="1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157A71-3FC5-5D46-A417-4E30A8462986}" type="parTrans" cxnId="{434C55C2-D537-3A4B-BDB4-2FBD202A64FE}">
      <dgm:prSet/>
      <dgm:spPr/>
      <dgm:t>
        <a:bodyPr/>
        <a:lstStyle/>
        <a:p>
          <a:endParaRPr lang="en-US"/>
        </a:p>
      </dgm:t>
    </dgm:pt>
    <dgm:pt modelId="{EB7C160B-3911-9F42-9213-51D8200B62FD}" type="sibTrans" cxnId="{434C55C2-D537-3A4B-BDB4-2FBD202A64FE}">
      <dgm:prSet/>
      <dgm:spPr/>
      <dgm:t>
        <a:bodyPr/>
        <a:lstStyle/>
        <a:p>
          <a:endParaRPr lang="en-US"/>
        </a:p>
      </dgm:t>
    </dgm:pt>
    <dgm:pt modelId="{B6006FD0-A13A-5C4B-A304-839D591135F2}">
      <dgm:prSet custT="1"/>
      <dgm:spPr/>
      <dgm:t>
        <a:bodyPr/>
        <a:lstStyle/>
        <a:p>
          <a:r>
            <a:rPr lang="ru-RU" sz="1500" b="1" i="0" dirty="0">
              <a:latin typeface="Arial" panose="020B0604020202020204" pitchFamily="34" charset="0"/>
              <a:cs typeface="Arial" panose="020B0604020202020204" pitchFamily="34" charset="0"/>
            </a:rPr>
            <a:t>Существенность</a:t>
          </a:r>
          <a:endParaRPr lang="x-none" sz="1500" b="1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68B040-B0F6-6B47-8487-C1EC2C3A48A2}" type="parTrans" cxnId="{07C3DB4A-1495-0947-8B29-3C9ECA43EC4F}">
      <dgm:prSet/>
      <dgm:spPr/>
      <dgm:t>
        <a:bodyPr/>
        <a:lstStyle/>
        <a:p>
          <a:endParaRPr lang="en-US"/>
        </a:p>
      </dgm:t>
    </dgm:pt>
    <dgm:pt modelId="{3C3A300D-102E-5B46-97E9-4088B27D7451}" type="sibTrans" cxnId="{07C3DB4A-1495-0947-8B29-3C9ECA43EC4F}">
      <dgm:prSet/>
      <dgm:spPr/>
      <dgm:t>
        <a:bodyPr/>
        <a:lstStyle/>
        <a:p>
          <a:endParaRPr lang="en-US"/>
        </a:p>
      </dgm:t>
    </dgm:pt>
    <dgm:pt modelId="{0860E2BF-E69C-5543-BE2C-3C20BB6AD501}">
      <dgm:prSet custT="1"/>
      <dgm:spPr/>
      <dgm:t>
        <a:bodyPr/>
        <a:lstStyle/>
        <a:p>
          <a:r>
            <a:rPr lang="ru-RU" sz="1500" b="1" i="0" dirty="0">
              <a:latin typeface="Arial" panose="020B0604020202020204" pitchFamily="34" charset="0"/>
              <a:cs typeface="Arial" panose="020B0604020202020204" pitchFamily="34" charset="0"/>
            </a:rPr>
            <a:t>Защищенность</a:t>
          </a:r>
          <a:endParaRPr lang="x-none" sz="1500" b="1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119463-4E2E-6E40-809D-3BD89FAB3FF9}" type="parTrans" cxnId="{7D667BD0-514A-7641-B98D-407263545905}">
      <dgm:prSet/>
      <dgm:spPr/>
      <dgm:t>
        <a:bodyPr/>
        <a:lstStyle/>
        <a:p>
          <a:endParaRPr lang="en-US"/>
        </a:p>
      </dgm:t>
    </dgm:pt>
    <dgm:pt modelId="{13F3C868-D74D-3743-9728-A920BAE25524}" type="sibTrans" cxnId="{7D667BD0-514A-7641-B98D-407263545905}">
      <dgm:prSet/>
      <dgm:spPr/>
      <dgm:t>
        <a:bodyPr/>
        <a:lstStyle/>
        <a:p>
          <a:endParaRPr lang="en-US"/>
        </a:p>
      </dgm:t>
    </dgm:pt>
    <dgm:pt modelId="{388A0055-2287-534F-AE38-7B6F57A09247}" type="pres">
      <dgm:prSet presAssocID="{185F36E5-63A2-8547-B98F-A052805F09F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57FE93-1291-4141-A78E-BB5C6F640329}" type="pres">
      <dgm:prSet presAssocID="{EDF33324-290F-404E-9E0E-24CBC270A25C}" presName="node" presStyleLbl="node1" presStyleIdx="0" presStyleCnt="5" custScaleX="1403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C23F06-B9D7-8445-B039-5A8F444FBF53}" type="pres">
      <dgm:prSet presAssocID="{EDF33324-290F-404E-9E0E-24CBC270A25C}" presName="spNode" presStyleCnt="0"/>
      <dgm:spPr/>
    </dgm:pt>
    <dgm:pt modelId="{DB3AB306-FB14-BA43-8431-E732DFFBACE9}" type="pres">
      <dgm:prSet presAssocID="{2143DB00-84C6-F54C-8B50-F253735D53CF}" presName="sibTrans" presStyleLbl="sibTrans1D1" presStyleIdx="0" presStyleCnt="5"/>
      <dgm:spPr/>
      <dgm:t>
        <a:bodyPr/>
        <a:lstStyle/>
        <a:p>
          <a:endParaRPr lang="ru-RU"/>
        </a:p>
      </dgm:t>
    </dgm:pt>
    <dgm:pt modelId="{58B5DD53-F9E5-C844-9BCE-997C6DC549C1}" type="pres">
      <dgm:prSet presAssocID="{550D5F91-0D7F-0D4D-B3FC-97E373E6BD90}" presName="node" presStyleLbl="node1" presStyleIdx="1" presStyleCnt="5" custScaleX="1349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36C07A-824E-C342-A30A-5ED241776AE7}" type="pres">
      <dgm:prSet presAssocID="{550D5F91-0D7F-0D4D-B3FC-97E373E6BD90}" presName="spNode" presStyleCnt="0"/>
      <dgm:spPr/>
    </dgm:pt>
    <dgm:pt modelId="{DB336D08-F56A-DB48-B958-CC76AA6C51AB}" type="pres">
      <dgm:prSet presAssocID="{DD002304-3239-D944-86FB-CCFB3317D19C}" presName="sibTrans" presStyleLbl="sibTrans1D1" presStyleIdx="1" presStyleCnt="5"/>
      <dgm:spPr/>
      <dgm:t>
        <a:bodyPr/>
        <a:lstStyle/>
        <a:p>
          <a:endParaRPr lang="ru-RU"/>
        </a:p>
      </dgm:t>
    </dgm:pt>
    <dgm:pt modelId="{C7F2D82B-595E-0248-A123-49ED925AAA7B}" type="pres">
      <dgm:prSet presAssocID="{AE764AC8-5B16-5945-8F82-1316C7A750C4}" presName="node" presStyleLbl="node1" presStyleIdx="2" presStyleCnt="5" custScaleX="124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BCAB36-256F-064F-89DB-0E07E1A78757}" type="pres">
      <dgm:prSet presAssocID="{AE764AC8-5B16-5945-8F82-1316C7A750C4}" presName="spNode" presStyleCnt="0"/>
      <dgm:spPr/>
    </dgm:pt>
    <dgm:pt modelId="{F3373B18-92FF-344B-90A4-1DF14A93FB23}" type="pres">
      <dgm:prSet presAssocID="{EB7C160B-3911-9F42-9213-51D8200B62FD}" presName="sibTrans" presStyleLbl="sibTrans1D1" presStyleIdx="2" presStyleCnt="5"/>
      <dgm:spPr/>
      <dgm:t>
        <a:bodyPr/>
        <a:lstStyle/>
        <a:p>
          <a:endParaRPr lang="ru-RU"/>
        </a:p>
      </dgm:t>
    </dgm:pt>
    <dgm:pt modelId="{B10F643B-5E5E-334C-B805-458C41EEF3F5}" type="pres">
      <dgm:prSet presAssocID="{B6006FD0-A13A-5C4B-A304-839D591135F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11DA8A-E358-BE45-89DA-E0E326F4AD1D}" type="pres">
      <dgm:prSet presAssocID="{B6006FD0-A13A-5C4B-A304-839D591135F2}" presName="spNode" presStyleCnt="0"/>
      <dgm:spPr/>
    </dgm:pt>
    <dgm:pt modelId="{C6A6F38B-B3FE-A243-9DB8-92209E0883B8}" type="pres">
      <dgm:prSet presAssocID="{3C3A300D-102E-5B46-97E9-4088B27D7451}" presName="sibTrans" presStyleLbl="sibTrans1D1" presStyleIdx="3" presStyleCnt="5"/>
      <dgm:spPr/>
      <dgm:t>
        <a:bodyPr/>
        <a:lstStyle/>
        <a:p>
          <a:endParaRPr lang="ru-RU"/>
        </a:p>
      </dgm:t>
    </dgm:pt>
    <dgm:pt modelId="{6B14432B-635E-1341-891C-5F3DB9FDAA48}" type="pres">
      <dgm:prSet presAssocID="{0860E2BF-E69C-5543-BE2C-3C20BB6AD501}" presName="node" presStyleLbl="node1" presStyleIdx="4" presStyleCnt="5" custScaleX="1498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2451AC-1449-F04E-9BCD-B00D66F1AFF5}" type="pres">
      <dgm:prSet presAssocID="{0860E2BF-E69C-5543-BE2C-3C20BB6AD501}" presName="spNode" presStyleCnt="0"/>
      <dgm:spPr/>
    </dgm:pt>
    <dgm:pt modelId="{A596B284-D3B5-3A4D-94BA-FC369074550F}" type="pres">
      <dgm:prSet presAssocID="{13F3C868-D74D-3743-9728-A920BAE25524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1990C5A3-61D4-AA49-BE44-40D5A1CD4B3E}" type="presOf" srcId="{B6006FD0-A13A-5C4B-A304-839D591135F2}" destId="{B10F643B-5E5E-334C-B805-458C41EEF3F5}" srcOrd="0" destOrd="0" presId="urn:microsoft.com/office/officeart/2005/8/layout/cycle6"/>
    <dgm:cxn modelId="{A0B96C52-C56E-4147-941A-F04657607D0F}" type="presOf" srcId="{DD002304-3239-D944-86FB-CCFB3317D19C}" destId="{DB336D08-F56A-DB48-B958-CC76AA6C51AB}" srcOrd="0" destOrd="0" presId="urn:microsoft.com/office/officeart/2005/8/layout/cycle6"/>
    <dgm:cxn modelId="{D9EDFE38-10ED-9446-8CAA-CE32F9DAE30F}" type="presOf" srcId="{185F36E5-63A2-8547-B98F-A052805F09FF}" destId="{388A0055-2287-534F-AE38-7B6F57A09247}" srcOrd="0" destOrd="0" presId="urn:microsoft.com/office/officeart/2005/8/layout/cycle6"/>
    <dgm:cxn modelId="{3AC9518C-0858-DB44-A856-3B07370C36CC}" srcId="{185F36E5-63A2-8547-B98F-A052805F09FF}" destId="{EDF33324-290F-404E-9E0E-24CBC270A25C}" srcOrd="0" destOrd="0" parTransId="{8AD0DAE1-6338-BD49-89DE-94A0BF1B11BE}" sibTransId="{2143DB00-84C6-F54C-8B50-F253735D53CF}"/>
    <dgm:cxn modelId="{5148749F-CFB8-B94E-8F2B-8AA3BC259A0B}" type="presOf" srcId="{EDF33324-290F-404E-9E0E-24CBC270A25C}" destId="{FC57FE93-1291-4141-A78E-BB5C6F640329}" srcOrd="0" destOrd="0" presId="urn:microsoft.com/office/officeart/2005/8/layout/cycle6"/>
    <dgm:cxn modelId="{3C159EB2-EA24-F147-A4D5-315A3553A19C}" type="presOf" srcId="{13F3C868-D74D-3743-9728-A920BAE25524}" destId="{A596B284-D3B5-3A4D-94BA-FC369074550F}" srcOrd="0" destOrd="0" presId="urn:microsoft.com/office/officeart/2005/8/layout/cycle6"/>
    <dgm:cxn modelId="{07C3DB4A-1495-0947-8B29-3C9ECA43EC4F}" srcId="{185F36E5-63A2-8547-B98F-A052805F09FF}" destId="{B6006FD0-A13A-5C4B-A304-839D591135F2}" srcOrd="3" destOrd="0" parTransId="{7168B040-B0F6-6B47-8487-C1EC2C3A48A2}" sibTransId="{3C3A300D-102E-5B46-97E9-4088B27D7451}"/>
    <dgm:cxn modelId="{7D667BD0-514A-7641-B98D-407263545905}" srcId="{185F36E5-63A2-8547-B98F-A052805F09FF}" destId="{0860E2BF-E69C-5543-BE2C-3C20BB6AD501}" srcOrd="4" destOrd="0" parTransId="{2D119463-4E2E-6E40-809D-3BD89FAB3FF9}" sibTransId="{13F3C868-D74D-3743-9728-A920BAE25524}"/>
    <dgm:cxn modelId="{671FA44E-F1A6-2A45-B20E-50806F14C367}" srcId="{185F36E5-63A2-8547-B98F-A052805F09FF}" destId="{550D5F91-0D7F-0D4D-B3FC-97E373E6BD90}" srcOrd="1" destOrd="0" parTransId="{621280CB-9B1F-3949-B183-145960DCFDC9}" sibTransId="{DD002304-3239-D944-86FB-CCFB3317D19C}"/>
    <dgm:cxn modelId="{86B8B72A-9FA3-0D48-AB84-ADE950E4761C}" type="presOf" srcId="{3C3A300D-102E-5B46-97E9-4088B27D7451}" destId="{C6A6F38B-B3FE-A243-9DB8-92209E0883B8}" srcOrd="0" destOrd="0" presId="urn:microsoft.com/office/officeart/2005/8/layout/cycle6"/>
    <dgm:cxn modelId="{83031D0A-31A1-A846-BF1E-D37762A1928B}" type="presOf" srcId="{0860E2BF-E69C-5543-BE2C-3C20BB6AD501}" destId="{6B14432B-635E-1341-891C-5F3DB9FDAA48}" srcOrd="0" destOrd="0" presId="urn:microsoft.com/office/officeart/2005/8/layout/cycle6"/>
    <dgm:cxn modelId="{A0468AA1-FBEC-ED4D-BB38-FFEC6D664663}" type="presOf" srcId="{2143DB00-84C6-F54C-8B50-F253735D53CF}" destId="{DB3AB306-FB14-BA43-8431-E732DFFBACE9}" srcOrd="0" destOrd="0" presId="urn:microsoft.com/office/officeart/2005/8/layout/cycle6"/>
    <dgm:cxn modelId="{96C15EE9-5F8C-044B-AA28-F2B2CD724C6C}" type="presOf" srcId="{EB7C160B-3911-9F42-9213-51D8200B62FD}" destId="{F3373B18-92FF-344B-90A4-1DF14A93FB23}" srcOrd="0" destOrd="0" presId="urn:microsoft.com/office/officeart/2005/8/layout/cycle6"/>
    <dgm:cxn modelId="{5D9FA5BB-70AF-BC43-8643-F4836B911756}" type="presOf" srcId="{AE764AC8-5B16-5945-8F82-1316C7A750C4}" destId="{C7F2D82B-595E-0248-A123-49ED925AAA7B}" srcOrd="0" destOrd="0" presId="urn:microsoft.com/office/officeart/2005/8/layout/cycle6"/>
    <dgm:cxn modelId="{6EF86EDB-4D8C-2D42-9CB3-EA1EFA9C2901}" type="presOf" srcId="{550D5F91-0D7F-0D4D-B3FC-97E373E6BD90}" destId="{58B5DD53-F9E5-C844-9BCE-997C6DC549C1}" srcOrd="0" destOrd="0" presId="urn:microsoft.com/office/officeart/2005/8/layout/cycle6"/>
    <dgm:cxn modelId="{434C55C2-D537-3A4B-BDB4-2FBD202A64FE}" srcId="{185F36E5-63A2-8547-B98F-A052805F09FF}" destId="{AE764AC8-5B16-5945-8F82-1316C7A750C4}" srcOrd="2" destOrd="0" parTransId="{ED157A71-3FC5-5D46-A417-4E30A8462986}" sibTransId="{EB7C160B-3911-9F42-9213-51D8200B62FD}"/>
    <dgm:cxn modelId="{B8262751-8117-B040-9CBE-25697D4F6F5D}" type="presParOf" srcId="{388A0055-2287-534F-AE38-7B6F57A09247}" destId="{FC57FE93-1291-4141-A78E-BB5C6F640329}" srcOrd="0" destOrd="0" presId="urn:microsoft.com/office/officeart/2005/8/layout/cycle6"/>
    <dgm:cxn modelId="{F80C48F1-4307-FE46-9A52-EF60D786C8BD}" type="presParOf" srcId="{388A0055-2287-534F-AE38-7B6F57A09247}" destId="{34C23F06-B9D7-8445-B039-5A8F444FBF53}" srcOrd="1" destOrd="0" presId="urn:microsoft.com/office/officeart/2005/8/layout/cycle6"/>
    <dgm:cxn modelId="{E52D808B-91DD-174F-AA07-50FBE85B5925}" type="presParOf" srcId="{388A0055-2287-534F-AE38-7B6F57A09247}" destId="{DB3AB306-FB14-BA43-8431-E732DFFBACE9}" srcOrd="2" destOrd="0" presId="urn:microsoft.com/office/officeart/2005/8/layout/cycle6"/>
    <dgm:cxn modelId="{525780DE-A578-C54F-8AB5-BB05792CD7BB}" type="presParOf" srcId="{388A0055-2287-534F-AE38-7B6F57A09247}" destId="{58B5DD53-F9E5-C844-9BCE-997C6DC549C1}" srcOrd="3" destOrd="0" presId="urn:microsoft.com/office/officeart/2005/8/layout/cycle6"/>
    <dgm:cxn modelId="{D583CAFC-1916-584F-8990-6A8DE41C65FE}" type="presParOf" srcId="{388A0055-2287-534F-AE38-7B6F57A09247}" destId="{3036C07A-824E-C342-A30A-5ED241776AE7}" srcOrd="4" destOrd="0" presId="urn:microsoft.com/office/officeart/2005/8/layout/cycle6"/>
    <dgm:cxn modelId="{504DC034-516D-D34E-B131-F5268FCE6796}" type="presParOf" srcId="{388A0055-2287-534F-AE38-7B6F57A09247}" destId="{DB336D08-F56A-DB48-B958-CC76AA6C51AB}" srcOrd="5" destOrd="0" presId="urn:microsoft.com/office/officeart/2005/8/layout/cycle6"/>
    <dgm:cxn modelId="{4CF00341-99A0-154F-A4F9-FCAF1AC5CA98}" type="presParOf" srcId="{388A0055-2287-534F-AE38-7B6F57A09247}" destId="{C7F2D82B-595E-0248-A123-49ED925AAA7B}" srcOrd="6" destOrd="0" presId="urn:microsoft.com/office/officeart/2005/8/layout/cycle6"/>
    <dgm:cxn modelId="{6102C8A1-1D7E-A842-ABF5-4479B259E5D7}" type="presParOf" srcId="{388A0055-2287-534F-AE38-7B6F57A09247}" destId="{D9BCAB36-256F-064F-89DB-0E07E1A78757}" srcOrd="7" destOrd="0" presId="urn:microsoft.com/office/officeart/2005/8/layout/cycle6"/>
    <dgm:cxn modelId="{15D373DF-4E6B-9843-AF2F-5148F63FA972}" type="presParOf" srcId="{388A0055-2287-534F-AE38-7B6F57A09247}" destId="{F3373B18-92FF-344B-90A4-1DF14A93FB23}" srcOrd="8" destOrd="0" presId="urn:microsoft.com/office/officeart/2005/8/layout/cycle6"/>
    <dgm:cxn modelId="{F302488A-9A14-284A-8E10-7A6A48B127BC}" type="presParOf" srcId="{388A0055-2287-534F-AE38-7B6F57A09247}" destId="{B10F643B-5E5E-334C-B805-458C41EEF3F5}" srcOrd="9" destOrd="0" presId="urn:microsoft.com/office/officeart/2005/8/layout/cycle6"/>
    <dgm:cxn modelId="{16DA2862-F3D4-564C-A2A5-7C877765F7A6}" type="presParOf" srcId="{388A0055-2287-534F-AE38-7B6F57A09247}" destId="{5E11DA8A-E358-BE45-89DA-E0E326F4AD1D}" srcOrd="10" destOrd="0" presId="urn:microsoft.com/office/officeart/2005/8/layout/cycle6"/>
    <dgm:cxn modelId="{45FB6B76-17AA-7344-A373-FB3D83A7A7C5}" type="presParOf" srcId="{388A0055-2287-534F-AE38-7B6F57A09247}" destId="{C6A6F38B-B3FE-A243-9DB8-92209E0883B8}" srcOrd="11" destOrd="0" presId="urn:microsoft.com/office/officeart/2005/8/layout/cycle6"/>
    <dgm:cxn modelId="{E36B6E33-16BE-1049-B4DA-8E5730F30519}" type="presParOf" srcId="{388A0055-2287-534F-AE38-7B6F57A09247}" destId="{6B14432B-635E-1341-891C-5F3DB9FDAA48}" srcOrd="12" destOrd="0" presId="urn:microsoft.com/office/officeart/2005/8/layout/cycle6"/>
    <dgm:cxn modelId="{9A85E4F5-B327-3247-B47F-26E33317CFFA}" type="presParOf" srcId="{388A0055-2287-534F-AE38-7B6F57A09247}" destId="{662451AC-1449-F04E-9BCD-B00D66F1AFF5}" srcOrd="13" destOrd="0" presId="urn:microsoft.com/office/officeart/2005/8/layout/cycle6"/>
    <dgm:cxn modelId="{49763E28-F538-5846-BA2A-DD801229A85B}" type="presParOf" srcId="{388A0055-2287-534F-AE38-7B6F57A09247}" destId="{A596B284-D3B5-3A4D-94BA-FC369074550F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1B70C0-4587-6A42-B8DD-93341908A05B}" type="doc">
      <dgm:prSet loTypeId="urn:microsoft.com/office/officeart/2005/8/layout/list1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54A0A1-0EA2-4C48-A3E8-0412F6824DCF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развивать взаимоотношения с каждым из приоритетных клиентов;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6BC04B-F735-7745-99B5-94C80DB34053}" type="parTrans" cxnId="{E1A7D279-DDCD-6D45-A89D-5A6057B14201}">
      <dgm:prSet/>
      <dgm:spPr/>
      <dgm:t>
        <a:bodyPr/>
        <a:lstStyle/>
        <a:p>
          <a:endParaRPr lang="en-US"/>
        </a:p>
      </dgm:t>
    </dgm:pt>
    <dgm:pt modelId="{D6833D98-B186-804B-A1C1-CA9F9FBEB40D}" type="sibTrans" cxnId="{E1A7D279-DDCD-6D45-A89D-5A6057B14201}">
      <dgm:prSet/>
      <dgm:spPr/>
      <dgm:t>
        <a:bodyPr/>
        <a:lstStyle/>
        <a:p>
          <a:endParaRPr lang="en-US"/>
        </a:p>
      </dgm:t>
    </dgm:pt>
    <dgm:pt modelId="{C96FA690-C9E9-7D41-9443-FBA351199899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поддерживать с ним постоянную связь;</a:t>
          </a:r>
          <a:endParaRPr lang="x-none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990346-80DE-D345-9751-5870F43748FA}" type="parTrans" cxnId="{568E184E-7075-8D45-AB39-9DAEA5E0C380}">
      <dgm:prSet/>
      <dgm:spPr/>
      <dgm:t>
        <a:bodyPr/>
        <a:lstStyle/>
        <a:p>
          <a:endParaRPr lang="en-US"/>
        </a:p>
      </dgm:t>
    </dgm:pt>
    <dgm:pt modelId="{7F361AF7-A587-074C-9DFE-94A4BA60637A}" type="sibTrans" cxnId="{568E184E-7075-8D45-AB39-9DAEA5E0C380}">
      <dgm:prSet/>
      <dgm:spPr/>
      <dgm:t>
        <a:bodyPr/>
        <a:lstStyle/>
        <a:p>
          <a:endParaRPr lang="en-US"/>
        </a:p>
      </dgm:t>
    </dgm:pt>
    <dgm:pt modelId="{8C883A51-D18A-594C-94A1-59E3BB072BEE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sz="1600">
              <a:latin typeface="Arial" panose="020B0604020202020204" pitchFamily="34" charset="0"/>
              <a:cs typeface="Arial" panose="020B0604020202020204" pitchFamily="34" charset="0"/>
            </a:rPr>
            <a:t>быть информированным о состоянии дел клиента;</a:t>
          </a:r>
          <a:endParaRPr lang="x-non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661D13-A2FA-634B-B9F5-8AD497D814D4}" type="parTrans" cxnId="{9ED5D3AE-424C-BE4F-AD5C-FD45AC031626}">
      <dgm:prSet/>
      <dgm:spPr/>
      <dgm:t>
        <a:bodyPr/>
        <a:lstStyle/>
        <a:p>
          <a:endParaRPr lang="en-US"/>
        </a:p>
      </dgm:t>
    </dgm:pt>
    <dgm:pt modelId="{02502FE7-5133-AB42-8914-EEBFFA8DB048}" type="sibTrans" cxnId="{9ED5D3AE-424C-BE4F-AD5C-FD45AC031626}">
      <dgm:prSet/>
      <dgm:spPr/>
      <dgm:t>
        <a:bodyPr/>
        <a:lstStyle/>
        <a:p>
          <a:endParaRPr lang="en-US"/>
        </a:p>
      </dgm:t>
    </dgm:pt>
    <dgm:pt modelId="{336399EB-F4C4-EA4D-A407-02E707A65EFC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sz="1600">
              <a:latin typeface="Arial" panose="020B0604020202020204" pitchFamily="34" charset="0"/>
              <a:cs typeface="Arial" panose="020B0604020202020204" pitchFamily="34" charset="0"/>
            </a:rPr>
            <a:t>участвовать в его бизнесе посредством банковских услуг;</a:t>
          </a:r>
          <a:endParaRPr lang="x-non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BC6485-93F1-5D4D-A564-39AEDD4CED72}" type="parTrans" cxnId="{BBBB8048-1CE3-694E-9164-3971BB2F64B1}">
      <dgm:prSet/>
      <dgm:spPr/>
      <dgm:t>
        <a:bodyPr/>
        <a:lstStyle/>
        <a:p>
          <a:endParaRPr lang="en-US"/>
        </a:p>
      </dgm:t>
    </dgm:pt>
    <dgm:pt modelId="{12FA9F58-6346-844C-8EAE-01D9DDA9EB80}" type="sibTrans" cxnId="{BBBB8048-1CE3-694E-9164-3971BB2F64B1}">
      <dgm:prSet/>
      <dgm:spPr/>
      <dgm:t>
        <a:bodyPr/>
        <a:lstStyle/>
        <a:p>
          <a:endParaRPr lang="en-US"/>
        </a:p>
      </dgm:t>
    </dgm:pt>
    <dgm:pt modelId="{B7733A0D-8FA4-1541-BA20-BDD9A6EE6E90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sz="1600">
              <a:latin typeface="Arial" panose="020B0604020202020204" pitchFamily="34" charset="0"/>
              <a:cs typeface="Arial" panose="020B0604020202020204" pitchFamily="34" charset="0"/>
            </a:rPr>
            <a:t>разрабатывать специально для него индивидуальные схемы обслуживания;</a:t>
          </a:r>
          <a:endParaRPr lang="x-non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631A94-A784-624C-8260-85677672F8F2}" type="parTrans" cxnId="{388D235C-A839-E54A-A7B1-44957FEBBED4}">
      <dgm:prSet/>
      <dgm:spPr/>
      <dgm:t>
        <a:bodyPr/>
        <a:lstStyle/>
        <a:p>
          <a:endParaRPr lang="en-US"/>
        </a:p>
      </dgm:t>
    </dgm:pt>
    <dgm:pt modelId="{86907E2A-64BE-1A42-BDB8-52C858E8D3D4}" type="sibTrans" cxnId="{388D235C-A839-E54A-A7B1-44957FEBBED4}">
      <dgm:prSet/>
      <dgm:spPr/>
      <dgm:t>
        <a:bodyPr/>
        <a:lstStyle/>
        <a:p>
          <a:endParaRPr lang="en-US"/>
        </a:p>
      </dgm:t>
    </dgm:pt>
    <dgm:pt modelId="{60D92FC1-C101-7941-9022-60A7B63BA527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sz="1600">
              <a:latin typeface="Arial" panose="020B0604020202020204" pitchFamily="34" charset="0"/>
              <a:cs typeface="Arial" panose="020B0604020202020204" pitchFamily="34" charset="0"/>
            </a:rPr>
            <a:t>вести постоянную переписку, составлять коммерческие предложения, учитывающие специфику бизнеса клиента;</a:t>
          </a:r>
          <a:endParaRPr lang="x-non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1EF5C9-2753-BF46-9569-90ACAF820696}" type="parTrans" cxnId="{077D3204-4FD5-3A44-AB2B-8B0B962DDB0D}">
      <dgm:prSet/>
      <dgm:spPr/>
      <dgm:t>
        <a:bodyPr/>
        <a:lstStyle/>
        <a:p>
          <a:endParaRPr lang="en-US"/>
        </a:p>
      </dgm:t>
    </dgm:pt>
    <dgm:pt modelId="{61EA88B5-651B-EE49-83DB-62005F13E3E4}" type="sibTrans" cxnId="{077D3204-4FD5-3A44-AB2B-8B0B962DDB0D}">
      <dgm:prSet/>
      <dgm:spPr/>
      <dgm:t>
        <a:bodyPr/>
        <a:lstStyle/>
        <a:p>
          <a:endParaRPr lang="en-US"/>
        </a:p>
      </dgm:t>
    </dgm:pt>
    <dgm:pt modelId="{6231A5A9-F690-D548-8373-B846FC4F014E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формировать спрос на услуги, показывая клиенту выгоду от предлагаемой услуги.</a:t>
          </a:r>
          <a:endParaRPr lang="x-none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1836DD-9C94-AE48-BCCA-AA36BD9ECA17}" type="parTrans" cxnId="{A9496EFA-0CF6-244E-84CE-41E0B4750878}">
      <dgm:prSet/>
      <dgm:spPr/>
      <dgm:t>
        <a:bodyPr/>
        <a:lstStyle/>
        <a:p>
          <a:endParaRPr lang="en-US"/>
        </a:p>
      </dgm:t>
    </dgm:pt>
    <dgm:pt modelId="{9F10A4DC-A6A9-524B-BC88-6C36F9205C95}" type="sibTrans" cxnId="{A9496EFA-0CF6-244E-84CE-41E0B4750878}">
      <dgm:prSet/>
      <dgm:spPr/>
      <dgm:t>
        <a:bodyPr/>
        <a:lstStyle/>
        <a:p>
          <a:endParaRPr lang="en-US"/>
        </a:p>
      </dgm:t>
    </dgm:pt>
    <dgm:pt modelId="{71A3D5A7-50DA-9947-B535-EC5DAFE55DB0}" type="pres">
      <dgm:prSet presAssocID="{101B70C0-4587-6A42-B8DD-93341908A05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E98476-02F4-5846-AB66-0D57899E5D83}" type="pres">
      <dgm:prSet presAssocID="{9554A0A1-0EA2-4C48-A3E8-0412F6824DCF}" presName="parentLin" presStyleCnt="0"/>
      <dgm:spPr/>
    </dgm:pt>
    <dgm:pt modelId="{F2495B54-3D67-7245-9214-B6F27DB50CE9}" type="pres">
      <dgm:prSet presAssocID="{9554A0A1-0EA2-4C48-A3E8-0412F6824DCF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F8017582-79F5-CF47-8B7C-C24F9042183E}" type="pres">
      <dgm:prSet presAssocID="{9554A0A1-0EA2-4C48-A3E8-0412F6824DCF}" presName="parentText" presStyleLbl="node1" presStyleIdx="0" presStyleCnt="7" custScaleX="123592" custLinFactNeighborX="-60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63491D-798A-544A-B7E0-35C641563611}" type="pres">
      <dgm:prSet presAssocID="{9554A0A1-0EA2-4C48-A3E8-0412F6824DCF}" presName="negativeSpace" presStyleCnt="0"/>
      <dgm:spPr/>
    </dgm:pt>
    <dgm:pt modelId="{EF2A6BFA-A91D-C54E-9F85-AB219F06715B}" type="pres">
      <dgm:prSet presAssocID="{9554A0A1-0EA2-4C48-A3E8-0412F6824DCF}" presName="childText" presStyleLbl="conFgAcc1" presStyleIdx="0" presStyleCnt="7" custLinFactNeighborX="-152">
        <dgm:presLayoutVars>
          <dgm:bulletEnabled val="1"/>
        </dgm:presLayoutVars>
      </dgm:prSet>
      <dgm:spPr/>
    </dgm:pt>
    <dgm:pt modelId="{6E1321A0-00CD-7C4F-AE30-08F0AA0ADA24}" type="pres">
      <dgm:prSet presAssocID="{D6833D98-B186-804B-A1C1-CA9F9FBEB40D}" presName="spaceBetweenRectangles" presStyleCnt="0"/>
      <dgm:spPr/>
    </dgm:pt>
    <dgm:pt modelId="{DF48A1DB-DA84-2E45-A8F2-F3D9B43D3C18}" type="pres">
      <dgm:prSet presAssocID="{C96FA690-C9E9-7D41-9443-FBA351199899}" presName="parentLin" presStyleCnt="0"/>
      <dgm:spPr/>
    </dgm:pt>
    <dgm:pt modelId="{547C3312-7279-1F4B-B29B-54E317BE36D4}" type="pres">
      <dgm:prSet presAssocID="{C96FA690-C9E9-7D41-9443-FBA351199899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F2E306F8-BB4C-0B4A-8B25-67A4960DCC0F}" type="pres">
      <dgm:prSet presAssocID="{C96FA690-C9E9-7D41-9443-FBA351199899}" presName="parentText" presStyleLbl="node1" presStyleIdx="1" presStyleCnt="7" custScaleX="124176" custLinFactNeighborX="-60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AFAD63-898F-9A48-A372-6E5196CC669E}" type="pres">
      <dgm:prSet presAssocID="{C96FA690-C9E9-7D41-9443-FBA351199899}" presName="negativeSpace" presStyleCnt="0"/>
      <dgm:spPr/>
    </dgm:pt>
    <dgm:pt modelId="{AB53083A-3469-5442-9FA2-70C54AC9AB54}" type="pres">
      <dgm:prSet presAssocID="{C96FA690-C9E9-7D41-9443-FBA351199899}" presName="childText" presStyleLbl="conFgAcc1" presStyleIdx="1" presStyleCnt="7" custLinFactNeighborX="-152">
        <dgm:presLayoutVars>
          <dgm:bulletEnabled val="1"/>
        </dgm:presLayoutVars>
      </dgm:prSet>
      <dgm:spPr/>
    </dgm:pt>
    <dgm:pt modelId="{9E50FB46-0AC3-2E40-ABA9-E5FE4FB0C74F}" type="pres">
      <dgm:prSet presAssocID="{7F361AF7-A587-074C-9DFE-94A4BA60637A}" presName="spaceBetweenRectangles" presStyleCnt="0"/>
      <dgm:spPr/>
    </dgm:pt>
    <dgm:pt modelId="{AEC783B1-F28B-6242-A499-B20556EDFAC5}" type="pres">
      <dgm:prSet presAssocID="{8C883A51-D18A-594C-94A1-59E3BB072BEE}" presName="parentLin" presStyleCnt="0"/>
      <dgm:spPr/>
    </dgm:pt>
    <dgm:pt modelId="{2CF4AB9F-F270-BD41-AB8D-36EAF2401C33}" type="pres">
      <dgm:prSet presAssocID="{8C883A51-D18A-594C-94A1-59E3BB072BEE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F1BFD158-A68B-2E40-8D98-DFCEB9A3CCA5}" type="pres">
      <dgm:prSet presAssocID="{8C883A51-D18A-594C-94A1-59E3BB072BEE}" presName="parentText" presStyleLbl="node1" presStyleIdx="2" presStyleCnt="7" custScaleX="123592" custLinFactNeighborX="-60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6DE462-4E0D-3C40-90D3-1F42824690B1}" type="pres">
      <dgm:prSet presAssocID="{8C883A51-D18A-594C-94A1-59E3BB072BEE}" presName="negativeSpace" presStyleCnt="0"/>
      <dgm:spPr/>
    </dgm:pt>
    <dgm:pt modelId="{FE92D788-E025-1C4D-B2EC-538AF19A6766}" type="pres">
      <dgm:prSet presAssocID="{8C883A51-D18A-594C-94A1-59E3BB072BEE}" presName="childText" presStyleLbl="conFgAcc1" presStyleIdx="2" presStyleCnt="7" custLinFactNeighborX="-152">
        <dgm:presLayoutVars>
          <dgm:bulletEnabled val="1"/>
        </dgm:presLayoutVars>
      </dgm:prSet>
      <dgm:spPr/>
    </dgm:pt>
    <dgm:pt modelId="{625793ED-76BA-634C-B8B5-CFE84596ADAD}" type="pres">
      <dgm:prSet presAssocID="{02502FE7-5133-AB42-8914-EEBFFA8DB048}" presName="spaceBetweenRectangles" presStyleCnt="0"/>
      <dgm:spPr/>
    </dgm:pt>
    <dgm:pt modelId="{746BC933-78E1-D64D-96EC-E6697F7635CB}" type="pres">
      <dgm:prSet presAssocID="{336399EB-F4C4-EA4D-A407-02E707A65EFC}" presName="parentLin" presStyleCnt="0"/>
      <dgm:spPr/>
    </dgm:pt>
    <dgm:pt modelId="{59314A68-1687-D244-87F4-FEB2D6BB13DE}" type="pres">
      <dgm:prSet presAssocID="{336399EB-F4C4-EA4D-A407-02E707A65EFC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6E8CD0B7-32EF-564C-A1D8-577896F36130}" type="pres">
      <dgm:prSet presAssocID="{336399EB-F4C4-EA4D-A407-02E707A65EFC}" presName="parentText" presStyleLbl="node1" presStyleIdx="3" presStyleCnt="7" custScaleX="124176" custLinFactNeighborX="-60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8BFED4-FC98-FE41-9CD4-8A0E9721F77D}" type="pres">
      <dgm:prSet presAssocID="{336399EB-F4C4-EA4D-A407-02E707A65EFC}" presName="negativeSpace" presStyleCnt="0"/>
      <dgm:spPr/>
    </dgm:pt>
    <dgm:pt modelId="{FFC939D1-9B20-664C-8DAF-525597773C18}" type="pres">
      <dgm:prSet presAssocID="{336399EB-F4C4-EA4D-A407-02E707A65EFC}" presName="childText" presStyleLbl="conFgAcc1" presStyleIdx="3" presStyleCnt="7" custLinFactNeighborX="-152">
        <dgm:presLayoutVars>
          <dgm:bulletEnabled val="1"/>
        </dgm:presLayoutVars>
      </dgm:prSet>
      <dgm:spPr/>
    </dgm:pt>
    <dgm:pt modelId="{40690C8E-EAC0-164E-8B24-3240256BC631}" type="pres">
      <dgm:prSet presAssocID="{12FA9F58-6346-844C-8EAE-01D9DDA9EB80}" presName="spaceBetweenRectangles" presStyleCnt="0"/>
      <dgm:spPr/>
    </dgm:pt>
    <dgm:pt modelId="{2718F1AF-9E93-5E42-B256-1F8C17A505A2}" type="pres">
      <dgm:prSet presAssocID="{B7733A0D-8FA4-1541-BA20-BDD9A6EE6E90}" presName="parentLin" presStyleCnt="0"/>
      <dgm:spPr/>
    </dgm:pt>
    <dgm:pt modelId="{411F2838-C6DE-D94C-971C-5986F72DCAD8}" type="pres">
      <dgm:prSet presAssocID="{B7733A0D-8FA4-1541-BA20-BDD9A6EE6E90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01719D97-81AF-D940-AFD8-E47BCF88E16A}" type="pres">
      <dgm:prSet presAssocID="{B7733A0D-8FA4-1541-BA20-BDD9A6EE6E90}" presName="parentText" presStyleLbl="node1" presStyleIdx="4" presStyleCnt="7" custScaleX="124175" custLinFactNeighborX="-60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EA2083-7B78-4344-9FF1-26C0033E248F}" type="pres">
      <dgm:prSet presAssocID="{B7733A0D-8FA4-1541-BA20-BDD9A6EE6E90}" presName="negativeSpace" presStyleCnt="0"/>
      <dgm:spPr/>
    </dgm:pt>
    <dgm:pt modelId="{51EA4B79-4919-B645-8529-33CF01AE216D}" type="pres">
      <dgm:prSet presAssocID="{B7733A0D-8FA4-1541-BA20-BDD9A6EE6E90}" presName="childText" presStyleLbl="conFgAcc1" presStyleIdx="4" presStyleCnt="7" custLinFactNeighborX="-152">
        <dgm:presLayoutVars>
          <dgm:bulletEnabled val="1"/>
        </dgm:presLayoutVars>
      </dgm:prSet>
      <dgm:spPr/>
    </dgm:pt>
    <dgm:pt modelId="{0291C329-B0EA-4448-A2A9-6067B2251B98}" type="pres">
      <dgm:prSet presAssocID="{86907E2A-64BE-1A42-BDB8-52C858E8D3D4}" presName="spaceBetweenRectangles" presStyleCnt="0"/>
      <dgm:spPr/>
    </dgm:pt>
    <dgm:pt modelId="{490D2F79-C5F9-A448-9F96-E61236D0ED86}" type="pres">
      <dgm:prSet presAssocID="{60D92FC1-C101-7941-9022-60A7B63BA527}" presName="parentLin" presStyleCnt="0"/>
      <dgm:spPr/>
    </dgm:pt>
    <dgm:pt modelId="{832A3194-87C4-4742-85E1-3B3FC97044A2}" type="pres">
      <dgm:prSet presAssocID="{60D92FC1-C101-7941-9022-60A7B63BA527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672EABC8-0AC9-8842-AE90-9A18799FB2AC}" type="pres">
      <dgm:prSet presAssocID="{60D92FC1-C101-7941-9022-60A7B63BA527}" presName="parentText" presStyleLbl="node1" presStyleIdx="5" presStyleCnt="7" custScaleX="123592" custLinFactNeighborX="-60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9A27BF-A9D8-3548-8899-EA6944BA6663}" type="pres">
      <dgm:prSet presAssocID="{60D92FC1-C101-7941-9022-60A7B63BA527}" presName="negativeSpace" presStyleCnt="0"/>
      <dgm:spPr/>
    </dgm:pt>
    <dgm:pt modelId="{FA2FB6E8-139C-ED4F-B660-D8D4C0483304}" type="pres">
      <dgm:prSet presAssocID="{60D92FC1-C101-7941-9022-60A7B63BA527}" presName="childText" presStyleLbl="conFgAcc1" presStyleIdx="5" presStyleCnt="7" custLinFactNeighborX="-152">
        <dgm:presLayoutVars>
          <dgm:bulletEnabled val="1"/>
        </dgm:presLayoutVars>
      </dgm:prSet>
      <dgm:spPr/>
    </dgm:pt>
    <dgm:pt modelId="{C907EAFC-3981-5745-A792-16FA1BE8B467}" type="pres">
      <dgm:prSet presAssocID="{61EA88B5-651B-EE49-83DB-62005F13E3E4}" presName="spaceBetweenRectangles" presStyleCnt="0"/>
      <dgm:spPr/>
    </dgm:pt>
    <dgm:pt modelId="{07FB7626-E532-FB43-8ED4-F21336FEC381}" type="pres">
      <dgm:prSet presAssocID="{6231A5A9-F690-D548-8373-B846FC4F014E}" presName="parentLin" presStyleCnt="0"/>
      <dgm:spPr/>
    </dgm:pt>
    <dgm:pt modelId="{11D557DC-4CEE-EF4B-9F69-6DAE8B557441}" type="pres">
      <dgm:prSet presAssocID="{6231A5A9-F690-D548-8373-B846FC4F014E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267EE295-2779-2042-A082-C7A56B31E2F7}" type="pres">
      <dgm:prSet presAssocID="{6231A5A9-F690-D548-8373-B846FC4F014E}" presName="parentText" presStyleLbl="node1" presStyleIdx="6" presStyleCnt="7" custScaleX="124176" custLinFactNeighborX="-60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A393B-7B12-0E4F-A53B-8479CD4D2A90}" type="pres">
      <dgm:prSet presAssocID="{6231A5A9-F690-D548-8373-B846FC4F014E}" presName="negativeSpace" presStyleCnt="0"/>
      <dgm:spPr/>
    </dgm:pt>
    <dgm:pt modelId="{EA8B775A-B926-2C4B-9DEF-88FE313D0508}" type="pres">
      <dgm:prSet presAssocID="{6231A5A9-F690-D548-8373-B846FC4F014E}" presName="childText" presStyleLbl="conFgAcc1" presStyleIdx="6" presStyleCnt="7" custLinFactNeighborX="-152">
        <dgm:presLayoutVars>
          <dgm:bulletEnabled val="1"/>
        </dgm:presLayoutVars>
      </dgm:prSet>
      <dgm:spPr/>
    </dgm:pt>
  </dgm:ptLst>
  <dgm:cxnLst>
    <dgm:cxn modelId="{077D3204-4FD5-3A44-AB2B-8B0B962DDB0D}" srcId="{101B70C0-4587-6A42-B8DD-93341908A05B}" destId="{60D92FC1-C101-7941-9022-60A7B63BA527}" srcOrd="5" destOrd="0" parTransId="{861EF5C9-2753-BF46-9569-90ACAF820696}" sibTransId="{61EA88B5-651B-EE49-83DB-62005F13E3E4}"/>
    <dgm:cxn modelId="{738AA156-21A1-7641-ACA4-E4DBFB1AC99D}" type="presOf" srcId="{9554A0A1-0EA2-4C48-A3E8-0412F6824DCF}" destId="{F8017582-79F5-CF47-8B7C-C24F9042183E}" srcOrd="1" destOrd="0" presId="urn:microsoft.com/office/officeart/2005/8/layout/list1"/>
    <dgm:cxn modelId="{BBBB8048-1CE3-694E-9164-3971BB2F64B1}" srcId="{101B70C0-4587-6A42-B8DD-93341908A05B}" destId="{336399EB-F4C4-EA4D-A407-02E707A65EFC}" srcOrd="3" destOrd="0" parTransId="{F8BC6485-93F1-5D4D-A564-39AEDD4CED72}" sibTransId="{12FA9F58-6346-844C-8EAE-01D9DDA9EB80}"/>
    <dgm:cxn modelId="{C81DD809-8712-C14E-B4A0-ADD238D30622}" type="presOf" srcId="{60D92FC1-C101-7941-9022-60A7B63BA527}" destId="{672EABC8-0AC9-8842-AE90-9A18799FB2AC}" srcOrd="1" destOrd="0" presId="urn:microsoft.com/office/officeart/2005/8/layout/list1"/>
    <dgm:cxn modelId="{ADF99384-EC31-8E4A-8557-363FC6F1ECAF}" type="presOf" srcId="{B7733A0D-8FA4-1541-BA20-BDD9A6EE6E90}" destId="{411F2838-C6DE-D94C-971C-5986F72DCAD8}" srcOrd="0" destOrd="0" presId="urn:microsoft.com/office/officeart/2005/8/layout/list1"/>
    <dgm:cxn modelId="{A9496EFA-0CF6-244E-84CE-41E0B4750878}" srcId="{101B70C0-4587-6A42-B8DD-93341908A05B}" destId="{6231A5A9-F690-D548-8373-B846FC4F014E}" srcOrd="6" destOrd="0" parTransId="{971836DD-9C94-AE48-BCCA-AA36BD9ECA17}" sibTransId="{9F10A4DC-A6A9-524B-BC88-6C36F9205C95}"/>
    <dgm:cxn modelId="{9ED5D3AE-424C-BE4F-AD5C-FD45AC031626}" srcId="{101B70C0-4587-6A42-B8DD-93341908A05B}" destId="{8C883A51-D18A-594C-94A1-59E3BB072BEE}" srcOrd="2" destOrd="0" parTransId="{CE661D13-A2FA-634B-B9F5-8AD497D814D4}" sibTransId="{02502FE7-5133-AB42-8914-EEBFFA8DB048}"/>
    <dgm:cxn modelId="{E1A7D279-DDCD-6D45-A89D-5A6057B14201}" srcId="{101B70C0-4587-6A42-B8DD-93341908A05B}" destId="{9554A0A1-0EA2-4C48-A3E8-0412F6824DCF}" srcOrd="0" destOrd="0" parTransId="{836BC04B-F735-7745-99B5-94C80DB34053}" sibTransId="{D6833D98-B186-804B-A1C1-CA9F9FBEB40D}"/>
    <dgm:cxn modelId="{568E184E-7075-8D45-AB39-9DAEA5E0C380}" srcId="{101B70C0-4587-6A42-B8DD-93341908A05B}" destId="{C96FA690-C9E9-7D41-9443-FBA351199899}" srcOrd="1" destOrd="0" parTransId="{25990346-80DE-D345-9751-5870F43748FA}" sibTransId="{7F361AF7-A587-074C-9DFE-94A4BA60637A}"/>
    <dgm:cxn modelId="{87B8ECDB-9F3A-484F-BAFB-6459E9593CB5}" type="presOf" srcId="{8C883A51-D18A-594C-94A1-59E3BB072BEE}" destId="{2CF4AB9F-F270-BD41-AB8D-36EAF2401C33}" srcOrd="0" destOrd="0" presId="urn:microsoft.com/office/officeart/2005/8/layout/list1"/>
    <dgm:cxn modelId="{D77DAF13-CDC9-1C4D-9DD0-5F504D2EF576}" type="presOf" srcId="{101B70C0-4587-6A42-B8DD-93341908A05B}" destId="{71A3D5A7-50DA-9947-B535-EC5DAFE55DB0}" srcOrd="0" destOrd="0" presId="urn:microsoft.com/office/officeart/2005/8/layout/list1"/>
    <dgm:cxn modelId="{C5066E75-F130-2C45-AE2C-D4F95BD86ABC}" type="presOf" srcId="{9554A0A1-0EA2-4C48-A3E8-0412F6824DCF}" destId="{F2495B54-3D67-7245-9214-B6F27DB50CE9}" srcOrd="0" destOrd="0" presId="urn:microsoft.com/office/officeart/2005/8/layout/list1"/>
    <dgm:cxn modelId="{22D04C3C-EB83-CA49-A1C6-27B6D71DB6AE}" type="presOf" srcId="{60D92FC1-C101-7941-9022-60A7B63BA527}" destId="{832A3194-87C4-4742-85E1-3B3FC97044A2}" srcOrd="0" destOrd="0" presId="urn:microsoft.com/office/officeart/2005/8/layout/list1"/>
    <dgm:cxn modelId="{E8E581F9-00A6-5543-9B7D-76751D72290A}" type="presOf" srcId="{336399EB-F4C4-EA4D-A407-02E707A65EFC}" destId="{59314A68-1687-D244-87F4-FEB2D6BB13DE}" srcOrd="0" destOrd="0" presId="urn:microsoft.com/office/officeart/2005/8/layout/list1"/>
    <dgm:cxn modelId="{15C19172-4983-E448-A18F-0C53AC213C7F}" type="presOf" srcId="{8C883A51-D18A-594C-94A1-59E3BB072BEE}" destId="{F1BFD158-A68B-2E40-8D98-DFCEB9A3CCA5}" srcOrd="1" destOrd="0" presId="urn:microsoft.com/office/officeart/2005/8/layout/list1"/>
    <dgm:cxn modelId="{3CE478C0-83E4-F54A-8FC5-CAF70081FAF3}" type="presOf" srcId="{C96FA690-C9E9-7D41-9443-FBA351199899}" destId="{F2E306F8-BB4C-0B4A-8B25-67A4960DCC0F}" srcOrd="1" destOrd="0" presId="urn:microsoft.com/office/officeart/2005/8/layout/list1"/>
    <dgm:cxn modelId="{D5E89F04-81F0-F644-BEDB-4F739317091B}" type="presOf" srcId="{336399EB-F4C4-EA4D-A407-02E707A65EFC}" destId="{6E8CD0B7-32EF-564C-A1D8-577896F36130}" srcOrd="1" destOrd="0" presId="urn:microsoft.com/office/officeart/2005/8/layout/list1"/>
    <dgm:cxn modelId="{658E3F37-78B4-114F-A231-2E3105D0D173}" type="presOf" srcId="{6231A5A9-F690-D548-8373-B846FC4F014E}" destId="{267EE295-2779-2042-A082-C7A56B31E2F7}" srcOrd="1" destOrd="0" presId="urn:microsoft.com/office/officeart/2005/8/layout/list1"/>
    <dgm:cxn modelId="{6719C92B-4B40-224B-933E-223DE71B06B5}" type="presOf" srcId="{C96FA690-C9E9-7D41-9443-FBA351199899}" destId="{547C3312-7279-1F4B-B29B-54E317BE36D4}" srcOrd="0" destOrd="0" presId="urn:microsoft.com/office/officeart/2005/8/layout/list1"/>
    <dgm:cxn modelId="{982181F0-0748-9143-AD45-1367468706DB}" type="presOf" srcId="{B7733A0D-8FA4-1541-BA20-BDD9A6EE6E90}" destId="{01719D97-81AF-D940-AFD8-E47BCF88E16A}" srcOrd="1" destOrd="0" presId="urn:microsoft.com/office/officeart/2005/8/layout/list1"/>
    <dgm:cxn modelId="{DB3B6407-2971-EC46-9C37-285E7A45C0F1}" type="presOf" srcId="{6231A5A9-F690-D548-8373-B846FC4F014E}" destId="{11D557DC-4CEE-EF4B-9F69-6DAE8B557441}" srcOrd="0" destOrd="0" presId="urn:microsoft.com/office/officeart/2005/8/layout/list1"/>
    <dgm:cxn modelId="{388D235C-A839-E54A-A7B1-44957FEBBED4}" srcId="{101B70C0-4587-6A42-B8DD-93341908A05B}" destId="{B7733A0D-8FA4-1541-BA20-BDD9A6EE6E90}" srcOrd="4" destOrd="0" parTransId="{3E631A94-A784-624C-8260-85677672F8F2}" sibTransId="{86907E2A-64BE-1A42-BDB8-52C858E8D3D4}"/>
    <dgm:cxn modelId="{EC77B2E5-DDD1-7248-95FE-57F3FF9B839D}" type="presParOf" srcId="{71A3D5A7-50DA-9947-B535-EC5DAFE55DB0}" destId="{EEE98476-02F4-5846-AB66-0D57899E5D83}" srcOrd="0" destOrd="0" presId="urn:microsoft.com/office/officeart/2005/8/layout/list1"/>
    <dgm:cxn modelId="{E599F48C-6EF5-5446-BAC3-4154BA7023C9}" type="presParOf" srcId="{EEE98476-02F4-5846-AB66-0D57899E5D83}" destId="{F2495B54-3D67-7245-9214-B6F27DB50CE9}" srcOrd="0" destOrd="0" presId="urn:microsoft.com/office/officeart/2005/8/layout/list1"/>
    <dgm:cxn modelId="{2CB60DE0-CAFE-CB4E-A16B-A9449449765D}" type="presParOf" srcId="{EEE98476-02F4-5846-AB66-0D57899E5D83}" destId="{F8017582-79F5-CF47-8B7C-C24F9042183E}" srcOrd="1" destOrd="0" presId="urn:microsoft.com/office/officeart/2005/8/layout/list1"/>
    <dgm:cxn modelId="{BB413709-77C4-834E-9D7C-7BB7CCBA986E}" type="presParOf" srcId="{71A3D5A7-50DA-9947-B535-EC5DAFE55DB0}" destId="{C463491D-798A-544A-B7E0-35C641563611}" srcOrd="1" destOrd="0" presId="urn:microsoft.com/office/officeart/2005/8/layout/list1"/>
    <dgm:cxn modelId="{34792339-1972-9A4D-AD40-23D857CAC0B3}" type="presParOf" srcId="{71A3D5A7-50DA-9947-B535-EC5DAFE55DB0}" destId="{EF2A6BFA-A91D-C54E-9F85-AB219F06715B}" srcOrd="2" destOrd="0" presId="urn:microsoft.com/office/officeart/2005/8/layout/list1"/>
    <dgm:cxn modelId="{06393D69-5072-F348-8A0E-A2D925B8E57C}" type="presParOf" srcId="{71A3D5A7-50DA-9947-B535-EC5DAFE55DB0}" destId="{6E1321A0-00CD-7C4F-AE30-08F0AA0ADA24}" srcOrd="3" destOrd="0" presId="urn:microsoft.com/office/officeart/2005/8/layout/list1"/>
    <dgm:cxn modelId="{BEEB5643-E866-0A45-B490-F08F425526FB}" type="presParOf" srcId="{71A3D5A7-50DA-9947-B535-EC5DAFE55DB0}" destId="{DF48A1DB-DA84-2E45-A8F2-F3D9B43D3C18}" srcOrd="4" destOrd="0" presId="urn:microsoft.com/office/officeart/2005/8/layout/list1"/>
    <dgm:cxn modelId="{62804767-39C1-CA40-A088-76452F0684A4}" type="presParOf" srcId="{DF48A1DB-DA84-2E45-A8F2-F3D9B43D3C18}" destId="{547C3312-7279-1F4B-B29B-54E317BE36D4}" srcOrd="0" destOrd="0" presId="urn:microsoft.com/office/officeart/2005/8/layout/list1"/>
    <dgm:cxn modelId="{8B649D47-4D40-7544-B171-03F91BD2EB51}" type="presParOf" srcId="{DF48A1DB-DA84-2E45-A8F2-F3D9B43D3C18}" destId="{F2E306F8-BB4C-0B4A-8B25-67A4960DCC0F}" srcOrd="1" destOrd="0" presId="urn:microsoft.com/office/officeart/2005/8/layout/list1"/>
    <dgm:cxn modelId="{CA0F51C9-9E1D-244B-B3DB-7F27E569619E}" type="presParOf" srcId="{71A3D5A7-50DA-9947-B535-EC5DAFE55DB0}" destId="{64AFAD63-898F-9A48-A372-6E5196CC669E}" srcOrd="5" destOrd="0" presId="urn:microsoft.com/office/officeart/2005/8/layout/list1"/>
    <dgm:cxn modelId="{DBF50C4D-8979-ED4A-A2AE-7223E3CB8EDB}" type="presParOf" srcId="{71A3D5A7-50DA-9947-B535-EC5DAFE55DB0}" destId="{AB53083A-3469-5442-9FA2-70C54AC9AB54}" srcOrd="6" destOrd="0" presId="urn:microsoft.com/office/officeart/2005/8/layout/list1"/>
    <dgm:cxn modelId="{9A61DD9E-3214-EC4D-B157-123B218FFC93}" type="presParOf" srcId="{71A3D5A7-50DA-9947-B535-EC5DAFE55DB0}" destId="{9E50FB46-0AC3-2E40-ABA9-E5FE4FB0C74F}" srcOrd="7" destOrd="0" presId="urn:microsoft.com/office/officeart/2005/8/layout/list1"/>
    <dgm:cxn modelId="{2B72C852-709C-BA44-873B-6DD88552AF89}" type="presParOf" srcId="{71A3D5A7-50DA-9947-B535-EC5DAFE55DB0}" destId="{AEC783B1-F28B-6242-A499-B20556EDFAC5}" srcOrd="8" destOrd="0" presId="urn:microsoft.com/office/officeart/2005/8/layout/list1"/>
    <dgm:cxn modelId="{F4B0342F-FCA9-0140-A17A-34BF597A1127}" type="presParOf" srcId="{AEC783B1-F28B-6242-A499-B20556EDFAC5}" destId="{2CF4AB9F-F270-BD41-AB8D-36EAF2401C33}" srcOrd="0" destOrd="0" presId="urn:microsoft.com/office/officeart/2005/8/layout/list1"/>
    <dgm:cxn modelId="{EBCD10BB-2E08-FB47-8A4A-F7192CB0E607}" type="presParOf" srcId="{AEC783B1-F28B-6242-A499-B20556EDFAC5}" destId="{F1BFD158-A68B-2E40-8D98-DFCEB9A3CCA5}" srcOrd="1" destOrd="0" presId="urn:microsoft.com/office/officeart/2005/8/layout/list1"/>
    <dgm:cxn modelId="{169563AA-CF9E-8849-8BA7-1061EDD7713F}" type="presParOf" srcId="{71A3D5A7-50DA-9947-B535-EC5DAFE55DB0}" destId="{BD6DE462-4E0D-3C40-90D3-1F42824690B1}" srcOrd="9" destOrd="0" presId="urn:microsoft.com/office/officeart/2005/8/layout/list1"/>
    <dgm:cxn modelId="{F37EE4B6-CA02-FB46-BC5D-76069194E7A7}" type="presParOf" srcId="{71A3D5A7-50DA-9947-B535-EC5DAFE55DB0}" destId="{FE92D788-E025-1C4D-B2EC-538AF19A6766}" srcOrd="10" destOrd="0" presId="urn:microsoft.com/office/officeart/2005/8/layout/list1"/>
    <dgm:cxn modelId="{5C850578-C07E-634C-8B10-9CFD1D5D41A1}" type="presParOf" srcId="{71A3D5A7-50DA-9947-B535-EC5DAFE55DB0}" destId="{625793ED-76BA-634C-B8B5-CFE84596ADAD}" srcOrd="11" destOrd="0" presId="urn:microsoft.com/office/officeart/2005/8/layout/list1"/>
    <dgm:cxn modelId="{069BE8D9-0A3E-474B-AF32-A7667C33F522}" type="presParOf" srcId="{71A3D5A7-50DA-9947-B535-EC5DAFE55DB0}" destId="{746BC933-78E1-D64D-96EC-E6697F7635CB}" srcOrd="12" destOrd="0" presId="urn:microsoft.com/office/officeart/2005/8/layout/list1"/>
    <dgm:cxn modelId="{CB9B7C8C-0576-B143-BFED-5A29F4712205}" type="presParOf" srcId="{746BC933-78E1-D64D-96EC-E6697F7635CB}" destId="{59314A68-1687-D244-87F4-FEB2D6BB13DE}" srcOrd="0" destOrd="0" presId="urn:microsoft.com/office/officeart/2005/8/layout/list1"/>
    <dgm:cxn modelId="{92C0C67D-1835-4548-8BE7-8CBFBC282F34}" type="presParOf" srcId="{746BC933-78E1-D64D-96EC-E6697F7635CB}" destId="{6E8CD0B7-32EF-564C-A1D8-577896F36130}" srcOrd="1" destOrd="0" presId="urn:microsoft.com/office/officeart/2005/8/layout/list1"/>
    <dgm:cxn modelId="{BAD0FB08-BC85-474A-8624-7E2F354555F9}" type="presParOf" srcId="{71A3D5A7-50DA-9947-B535-EC5DAFE55DB0}" destId="{B88BFED4-FC98-FE41-9CD4-8A0E9721F77D}" srcOrd="13" destOrd="0" presId="urn:microsoft.com/office/officeart/2005/8/layout/list1"/>
    <dgm:cxn modelId="{1141FE66-40B8-7E4F-97D6-423C868E76CB}" type="presParOf" srcId="{71A3D5A7-50DA-9947-B535-EC5DAFE55DB0}" destId="{FFC939D1-9B20-664C-8DAF-525597773C18}" srcOrd="14" destOrd="0" presId="urn:microsoft.com/office/officeart/2005/8/layout/list1"/>
    <dgm:cxn modelId="{A79F7267-F1C1-8145-9F7E-7AC269986CAF}" type="presParOf" srcId="{71A3D5A7-50DA-9947-B535-EC5DAFE55DB0}" destId="{40690C8E-EAC0-164E-8B24-3240256BC631}" srcOrd="15" destOrd="0" presId="urn:microsoft.com/office/officeart/2005/8/layout/list1"/>
    <dgm:cxn modelId="{3EAB6095-A537-F547-9BFC-64ACE8319F18}" type="presParOf" srcId="{71A3D5A7-50DA-9947-B535-EC5DAFE55DB0}" destId="{2718F1AF-9E93-5E42-B256-1F8C17A505A2}" srcOrd="16" destOrd="0" presId="urn:microsoft.com/office/officeart/2005/8/layout/list1"/>
    <dgm:cxn modelId="{79C41331-3955-CE44-9556-DB4680BD76DE}" type="presParOf" srcId="{2718F1AF-9E93-5E42-B256-1F8C17A505A2}" destId="{411F2838-C6DE-D94C-971C-5986F72DCAD8}" srcOrd="0" destOrd="0" presId="urn:microsoft.com/office/officeart/2005/8/layout/list1"/>
    <dgm:cxn modelId="{34EB400B-1209-174A-BE22-235765ECBDB8}" type="presParOf" srcId="{2718F1AF-9E93-5E42-B256-1F8C17A505A2}" destId="{01719D97-81AF-D940-AFD8-E47BCF88E16A}" srcOrd="1" destOrd="0" presId="urn:microsoft.com/office/officeart/2005/8/layout/list1"/>
    <dgm:cxn modelId="{79C7AC8E-9C69-1D4F-A2C4-25A24704C09F}" type="presParOf" srcId="{71A3D5A7-50DA-9947-B535-EC5DAFE55DB0}" destId="{47EA2083-7B78-4344-9FF1-26C0033E248F}" srcOrd="17" destOrd="0" presId="urn:microsoft.com/office/officeart/2005/8/layout/list1"/>
    <dgm:cxn modelId="{D17A88AB-C770-FA47-BEF7-FB4127AAAF55}" type="presParOf" srcId="{71A3D5A7-50DA-9947-B535-EC5DAFE55DB0}" destId="{51EA4B79-4919-B645-8529-33CF01AE216D}" srcOrd="18" destOrd="0" presId="urn:microsoft.com/office/officeart/2005/8/layout/list1"/>
    <dgm:cxn modelId="{11739F4F-B299-AE46-B1C3-6FC9849F2DFC}" type="presParOf" srcId="{71A3D5A7-50DA-9947-B535-EC5DAFE55DB0}" destId="{0291C329-B0EA-4448-A2A9-6067B2251B98}" srcOrd="19" destOrd="0" presId="urn:microsoft.com/office/officeart/2005/8/layout/list1"/>
    <dgm:cxn modelId="{1DB5EBF1-2E70-194D-B767-62F6F0BC930C}" type="presParOf" srcId="{71A3D5A7-50DA-9947-B535-EC5DAFE55DB0}" destId="{490D2F79-C5F9-A448-9F96-E61236D0ED86}" srcOrd="20" destOrd="0" presId="urn:microsoft.com/office/officeart/2005/8/layout/list1"/>
    <dgm:cxn modelId="{35F146F5-A0F4-B24A-BC7C-3565C8ED855D}" type="presParOf" srcId="{490D2F79-C5F9-A448-9F96-E61236D0ED86}" destId="{832A3194-87C4-4742-85E1-3B3FC97044A2}" srcOrd="0" destOrd="0" presId="urn:microsoft.com/office/officeart/2005/8/layout/list1"/>
    <dgm:cxn modelId="{0691E1DA-F45E-2F4B-8417-B1325BB27F8B}" type="presParOf" srcId="{490D2F79-C5F9-A448-9F96-E61236D0ED86}" destId="{672EABC8-0AC9-8842-AE90-9A18799FB2AC}" srcOrd="1" destOrd="0" presId="urn:microsoft.com/office/officeart/2005/8/layout/list1"/>
    <dgm:cxn modelId="{D0C2418F-EAC8-164C-B665-1F84CA4DE2B4}" type="presParOf" srcId="{71A3D5A7-50DA-9947-B535-EC5DAFE55DB0}" destId="{329A27BF-A9D8-3548-8899-EA6944BA6663}" srcOrd="21" destOrd="0" presId="urn:microsoft.com/office/officeart/2005/8/layout/list1"/>
    <dgm:cxn modelId="{03ADA984-B1CE-FB48-B965-997D50321776}" type="presParOf" srcId="{71A3D5A7-50DA-9947-B535-EC5DAFE55DB0}" destId="{FA2FB6E8-139C-ED4F-B660-D8D4C0483304}" srcOrd="22" destOrd="0" presId="urn:microsoft.com/office/officeart/2005/8/layout/list1"/>
    <dgm:cxn modelId="{7324B50E-BCF9-C645-8F13-2A2B82257FD3}" type="presParOf" srcId="{71A3D5A7-50DA-9947-B535-EC5DAFE55DB0}" destId="{C907EAFC-3981-5745-A792-16FA1BE8B467}" srcOrd="23" destOrd="0" presId="urn:microsoft.com/office/officeart/2005/8/layout/list1"/>
    <dgm:cxn modelId="{C064B5D6-3569-8E44-B283-535B060FE9A6}" type="presParOf" srcId="{71A3D5A7-50DA-9947-B535-EC5DAFE55DB0}" destId="{07FB7626-E532-FB43-8ED4-F21336FEC381}" srcOrd="24" destOrd="0" presId="urn:microsoft.com/office/officeart/2005/8/layout/list1"/>
    <dgm:cxn modelId="{0C0C893C-0A5A-C645-862E-4AC1F0E51FE2}" type="presParOf" srcId="{07FB7626-E532-FB43-8ED4-F21336FEC381}" destId="{11D557DC-4CEE-EF4B-9F69-6DAE8B557441}" srcOrd="0" destOrd="0" presId="urn:microsoft.com/office/officeart/2005/8/layout/list1"/>
    <dgm:cxn modelId="{AE1ACAEB-2DF2-5E45-88F2-168FB5D93BCC}" type="presParOf" srcId="{07FB7626-E532-FB43-8ED4-F21336FEC381}" destId="{267EE295-2779-2042-A082-C7A56B31E2F7}" srcOrd="1" destOrd="0" presId="urn:microsoft.com/office/officeart/2005/8/layout/list1"/>
    <dgm:cxn modelId="{978E8A97-82B6-624D-BF7B-BC2068361B20}" type="presParOf" srcId="{71A3D5A7-50DA-9947-B535-EC5DAFE55DB0}" destId="{6CDA393B-7B12-0E4F-A53B-8479CD4D2A90}" srcOrd="25" destOrd="0" presId="urn:microsoft.com/office/officeart/2005/8/layout/list1"/>
    <dgm:cxn modelId="{81C504A9-3D6D-D944-92C9-725144B02F1A}" type="presParOf" srcId="{71A3D5A7-50DA-9947-B535-EC5DAFE55DB0}" destId="{EA8B775A-B926-2C4B-9DEF-88FE313D0508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1B70C0-4587-6A42-B8DD-93341908A05B}" type="doc">
      <dgm:prSet loTypeId="urn:microsoft.com/office/officeart/2005/8/layout/list1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047B5D-3696-C149-A78F-14D3EA3476FA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ru-RU" sz="2000" i="1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во-первых</a:t>
          </a:r>
          <a:r>
            <a:rPr lang="ru-RU" sz="200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2000" b="1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уменьшают риск при совершении банковских операций: </a:t>
          </a:r>
          <a:r>
            <a:rPr lang="ru-RU" sz="200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 одной стороны, банк подробно информирован о деятельности клиента, а с другой — клиент информирован о состоянии дел в банке</a:t>
          </a:r>
          <a:endParaRPr lang="x-none" sz="2000" u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1DB708-1472-7F4F-93BE-ADEAE91FF11E}" type="parTrans" cxnId="{9F5227DD-2394-5E4F-BB5F-ECA514FC2BC7}">
      <dgm:prSet/>
      <dgm:spPr/>
      <dgm:t>
        <a:bodyPr/>
        <a:lstStyle/>
        <a:p>
          <a:endParaRPr lang="en-US"/>
        </a:p>
      </dgm:t>
    </dgm:pt>
    <dgm:pt modelId="{77C805AC-361B-F942-BEC0-34AABB10631C}" type="sibTrans" cxnId="{9F5227DD-2394-5E4F-BB5F-ECA514FC2BC7}">
      <dgm:prSet/>
      <dgm:spPr/>
      <dgm:t>
        <a:bodyPr/>
        <a:lstStyle/>
        <a:p>
          <a:endParaRPr lang="en-US"/>
        </a:p>
      </dgm:t>
    </dgm:pt>
    <dgm:pt modelId="{7DEEF02B-2957-014C-AAA4-18FA444AF0C6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sz="2000" i="1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во-вторых</a:t>
          </a:r>
          <a:r>
            <a:rPr lang="ru-RU" sz="200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становятся выгодными как для клиентов, так и для банка, поскольку </a:t>
          </a:r>
          <a:r>
            <a:rPr lang="ru-RU" sz="2000" b="1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положительно влияют на развитие бизнеса </a:t>
          </a:r>
          <a:r>
            <a:rPr lang="ru-RU" sz="2000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каждого. </a:t>
          </a:r>
          <a:endParaRPr lang="x-none" sz="2000" u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33815C-9ACA-AB45-9657-61CCB218DEA9}" type="parTrans" cxnId="{D83EC22C-C9B3-B44C-B917-F4BB07BAF842}">
      <dgm:prSet/>
      <dgm:spPr/>
      <dgm:t>
        <a:bodyPr/>
        <a:lstStyle/>
        <a:p>
          <a:endParaRPr lang="en-US"/>
        </a:p>
      </dgm:t>
    </dgm:pt>
    <dgm:pt modelId="{43A6AACD-2F6B-8E4C-9F67-7F26D7F034E7}" type="sibTrans" cxnId="{D83EC22C-C9B3-B44C-B917-F4BB07BAF842}">
      <dgm:prSet/>
      <dgm:spPr/>
      <dgm:t>
        <a:bodyPr/>
        <a:lstStyle/>
        <a:p>
          <a:endParaRPr lang="en-US"/>
        </a:p>
      </dgm:t>
    </dgm:pt>
    <dgm:pt modelId="{71A3D5A7-50DA-9947-B535-EC5DAFE55DB0}" type="pres">
      <dgm:prSet presAssocID="{101B70C0-4587-6A42-B8DD-93341908A05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34C727-51AF-444F-9F11-6E7AF93B2683}" type="pres">
      <dgm:prSet presAssocID="{66047B5D-3696-C149-A78F-14D3EA3476FA}" presName="parentLin" presStyleCnt="0"/>
      <dgm:spPr/>
    </dgm:pt>
    <dgm:pt modelId="{C2C3C0D8-F3EF-984D-BC2C-68AEFE28806A}" type="pres">
      <dgm:prSet presAssocID="{66047B5D-3696-C149-A78F-14D3EA3476FA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44E0E14C-B72B-6E43-91F6-A7F7BE2BBE71}" type="pres">
      <dgm:prSet presAssocID="{66047B5D-3696-C149-A78F-14D3EA3476FA}" presName="parentText" presStyleLbl="node1" presStyleIdx="0" presStyleCnt="2" custScaleX="107722" custScaleY="1514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0F5CD-2A24-F748-8B61-61BD2869087A}" type="pres">
      <dgm:prSet presAssocID="{66047B5D-3696-C149-A78F-14D3EA3476FA}" presName="negativeSpace" presStyleCnt="0"/>
      <dgm:spPr/>
    </dgm:pt>
    <dgm:pt modelId="{C60F769B-58F7-DB45-8FD6-547489E5CDE7}" type="pres">
      <dgm:prSet presAssocID="{66047B5D-3696-C149-A78F-14D3EA3476FA}" presName="childText" presStyleLbl="conFgAcc1" presStyleIdx="0" presStyleCnt="2">
        <dgm:presLayoutVars>
          <dgm:bulletEnabled val="1"/>
        </dgm:presLayoutVars>
      </dgm:prSet>
      <dgm:spPr/>
    </dgm:pt>
    <dgm:pt modelId="{478E0B51-A30C-5743-AA88-A9044290339D}" type="pres">
      <dgm:prSet presAssocID="{77C805AC-361B-F942-BEC0-34AABB10631C}" presName="spaceBetweenRectangles" presStyleCnt="0"/>
      <dgm:spPr/>
    </dgm:pt>
    <dgm:pt modelId="{84E6AACD-F76C-0A4C-B3BF-69BF5DB23B89}" type="pres">
      <dgm:prSet presAssocID="{7DEEF02B-2957-014C-AAA4-18FA444AF0C6}" presName="parentLin" presStyleCnt="0"/>
      <dgm:spPr/>
    </dgm:pt>
    <dgm:pt modelId="{1E6FDA85-DE1E-D046-AC51-D5CF446548CC}" type="pres">
      <dgm:prSet presAssocID="{7DEEF02B-2957-014C-AAA4-18FA444AF0C6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1009BAB9-29B9-E941-9D1F-93B2AF6D3462}" type="pres">
      <dgm:prSet presAssocID="{7DEEF02B-2957-014C-AAA4-18FA444AF0C6}" presName="parentText" presStyleLbl="node1" presStyleIdx="1" presStyleCnt="2" custScaleX="107722" custScaleY="12402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83A16A-912D-3D4A-89E1-90B0DF7ACEF2}" type="pres">
      <dgm:prSet presAssocID="{7DEEF02B-2957-014C-AAA4-18FA444AF0C6}" presName="negativeSpace" presStyleCnt="0"/>
      <dgm:spPr/>
    </dgm:pt>
    <dgm:pt modelId="{8E448CF9-0759-DC45-AFBF-54AC2053F5EC}" type="pres">
      <dgm:prSet presAssocID="{7DEEF02B-2957-014C-AAA4-18FA444AF0C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990EA36-C338-614D-9A5F-78A22C6794D8}" type="presOf" srcId="{66047B5D-3696-C149-A78F-14D3EA3476FA}" destId="{44E0E14C-B72B-6E43-91F6-A7F7BE2BBE71}" srcOrd="1" destOrd="0" presId="urn:microsoft.com/office/officeart/2005/8/layout/list1"/>
    <dgm:cxn modelId="{D83EC22C-C9B3-B44C-B917-F4BB07BAF842}" srcId="{101B70C0-4587-6A42-B8DD-93341908A05B}" destId="{7DEEF02B-2957-014C-AAA4-18FA444AF0C6}" srcOrd="1" destOrd="0" parTransId="{4C33815C-9ACA-AB45-9657-61CCB218DEA9}" sibTransId="{43A6AACD-2F6B-8E4C-9F67-7F26D7F034E7}"/>
    <dgm:cxn modelId="{BCE14AE1-7F7C-054A-86D3-D6B0D3055D2B}" type="presOf" srcId="{7DEEF02B-2957-014C-AAA4-18FA444AF0C6}" destId="{1009BAB9-29B9-E941-9D1F-93B2AF6D3462}" srcOrd="1" destOrd="0" presId="urn:microsoft.com/office/officeart/2005/8/layout/list1"/>
    <dgm:cxn modelId="{9F5227DD-2394-5E4F-BB5F-ECA514FC2BC7}" srcId="{101B70C0-4587-6A42-B8DD-93341908A05B}" destId="{66047B5D-3696-C149-A78F-14D3EA3476FA}" srcOrd="0" destOrd="0" parTransId="{FE1DB708-1472-7F4F-93BE-ADEAE91FF11E}" sibTransId="{77C805AC-361B-F942-BEC0-34AABB10631C}"/>
    <dgm:cxn modelId="{DEC688B7-D1EE-3E4D-9574-339306CE8CEA}" type="presOf" srcId="{7DEEF02B-2957-014C-AAA4-18FA444AF0C6}" destId="{1E6FDA85-DE1E-D046-AC51-D5CF446548CC}" srcOrd="0" destOrd="0" presId="urn:microsoft.com/office/officeart/2005/8/layout/list1"/>
    <dgm:cxn modelId="{D77DAF13-CDC9-1C4D-9DD0-5F504D2EF576}" type="presOf" srcId="{101B70C0-4587-6A42-B8DD-93341908A05B}" destId="{71A3D5A7-50DA-9947-B535-EC5DAFE55DB0}" srcOrd="0" destOrd="0" presId="urn:microsoft.com/office/officeart/2005/8/layout/list1"/>
    <dgm:cxn modelId="{F7E2882A-5306-E94F-A628-5E7D85A6C10D}" type="presOf" srcId="{66047B5D-3696-C149-A78F-14D3EA3476FA}" destId="{C2C3C0D8-F3EF-984D-BC2C-68AEFE28806A}" srcOrd="0" destOrd="0" presId="urn:microsoft.com/office/officeart/2005/8/layout/list1"/>
    <dgm:cxn modelId="{A3F94E22-D37B-B549-BC96-DE2CC9521727}" type="presParOf" srcId="{71A3D5A7-50DA-9947-B535-EC5DAFE55DB0}" destId="{1234C727-51AF-444F-9F11-6E7AF93B2683}" srcOrd="0" destOrd="0" presId="urn:microsoft.com/office/officeart/2005/8/layout/list1"/>
    <dgm:cxn modelId="{B3351008-4D2A-644B-A0C2-CA5E7CFFE5E1}" type="presParOf" srcId="{1234C727-51AF-444F-9F11-6E7AF93B2683}" destId="{C2C3C0D8-F3EF-984D-BC2C-68AEFE28806A}" srcOrd="0" destOrd="0" presId="urn:microsoft.com/office/officeart/2005/8/layout/list1"/>
    <dgm:cxn modelId="{DDA21511-24BD-9B4A-8122-659C494B2FB7}" type="presParOf" srcId="{1234C727-51AF-444F-9F11-6E7AF93B2683}" destId="{44E0E14C-B72B-6E43-91F6-A7F7BE2BBE71}" srcOrd="1" destOrd="0" presId="urn:microsoft.com/office/officeart/2005/8/layout/list1"/>
    <dgm:cxn modelId="{AB135E0C-55A4-F640-B1E0-AC788CF460FC}" type="presParOf" srcId="{71A3D5A7-50DA-9947-B535-EC5DAFE55DB0}" destId="{6C00F5CD-2A24-F748-8B61-61BD2869087A}" srcOrd="1" destOrd="0" presId="urn:microsoft.com/office/officeart/2005/8/layout/list1"/>
    <dgm:cxn modelId="{91179030-3EA4-FD40-BC37-0ECD8E0E257F}" type="presParOf" srcId="{71A3D5A7-50DA-9947-B535-EC5DAFE55DB0}" destId="{C60F769B-58F7-DB45-8FD6-547489E5CDE7}" srcOrd="2" destOrd="0" presId="urn:microsoft.com/office/officeart/2005/8/layout/list1"/>
    <dgm:cxn modelId="{C3195862-638D-F944-A84A-C28AA7EF7CF0}" type="presParOf" srcId="{71A3D5A7-50DA-9947-B535-EC5DAFE55DB0}" destId="{478E0B51-A30C-5743-AA88-A9044290339D}" srcOrd="3" destOrd="0" presId="urn:microsoft.com/office/officeart/2005/8/layout/list1"/>
    <dgm:cxn modelId="{51D8954F-EAAB-3644-8E4E-53990FBC9CA7}" type="presParOf" srcId="{71A3D5A7-50DA-9947-B535-EC5DAFE55DB0}" destId="{84E6AACD-F76C-0A4C-B3BF-69BF5DB23B89}" srcOrd="4" destOrd="0" presId="urn:microsoft.com/office/officeart/2005/8/layout/list1"/>
    <dgm:cxn modelId="{85B4049F-CCD4-6345-A4FD-2D739FA1B17B}" type="presParOf" srcId="{84E6AACD-F76C-0A4C-B3BF-69BF5DB23B89}" destId="{1E6FDA85-DE1E-D046-AC51-D5CF446548CC}" srcOrd="0" destOrd="0" presId="urn:microsoft.com/office/officeart/2005/8/layout/list1"/>
    <dgm:cxn modelId="{A974D17A-EDA1-D347-93DE-AAF28FEF3D02}" type="presParOf" srcId="{84E6AACD-F76C-0A4C-B3BF-69BF5DB23B89}" destId="{1009BAB9-29B9-E941-9D1F-93B2AF6D3462}" srcOrd="1" destOrd="0" presId="urn:microsoft.com/office/officeart/2005/8/layout/list1"/>
    <dgm:cxn modelId="{67D3A37F-FD85-974D-A318-4586BAC40C2D}" type="presParOf" srcId="{71A3D5A7-50DA-9947-B535-EC5DAFE55DB0}" destId="{8483A16A-912D-3D4A-89E1-90B0DF7ACEF2}" srcOrd="5" destOrd="0" presId="urn:microsoft.com/office/officeart/2005/8/layout/list1"/>
    <dgm:cxn modelId="{30D7DC8B-2296-0F4A-8B2E-7714C823ACD7}" type="presParOf" srcId="{71A3D5A7-50DA-9947-B535-EC5DAFE55DB0}" destId="{8E448CF9-0759-DC45-AFBF-54AC2053F5E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06F697-84A1-7648-BBF4-6F08307DD6B9}" type="doc">
      <dgm:prSet loTypeId="urn:microsoft.com/office/officeart/2005/8/layout/process4" loCatId="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D8C7F600-96BD-A242-84CB-1C4A24B389B3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установить </a:t>
          </a:r>
          <a:r>
            <a:rPr lang="ru-RU" sz="1400" b="1" dirty="0" smtClean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rPr>
            <a:t>более тесные отношения 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с приоритетными клиентами, обеспечить своевременное решение их вопросов</a:t>
          </a:r>
          <a:endParaRPr lang="x-none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E00E3B-07C4-E945-9729-4DA0D5AD3822}" type="parTrans" cxnId="{C2973ECA-B7EB-4C41-8EB3-8685D5DAAE94}">
      <dgm:prSet/>
      <dgm:spPr/>
      <dgm:t>
        <a:bodyPr/>
        <a:lstStyle/>
        <a:p>
          <a:endParaRPr lang="en-US"/>
        </a:p>
      </dgm:t>
    </dgm:pt>
    <dgm:pt modelId="{0CA294AF-9417-B340-AAA5-A9A3F3B16F22}" type="sibTrans" cxnId="{C2973ECA-B7EB-4C41-8EB3-8685D5DAAE94}">
      <dgm:prSet/>
      <dgm:spPr/>
      <dgm:t>
        <a:bodyPr/>
        <a:lstStyle/>
        <a:p>
          <a:endParaRPr lang="en-US"/>
        </a:p>
      </dgm:t>
    </dgm:pt>
    <dgm:pt modelId="{AECE0D54-A524-6F45-95C6-6F8BFDA9F0D0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rPr>
            <a:t>повысить информированность 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клиентов о банке, 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его финансовых услугах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endParaRPr lang="x-none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3023A3-2506-B640-B73D-2EC2397F7484}" type="parTrans" cxnId="{07A3DF01-A265-F24D-A3EF-7D85CBE98FEE}">
      <dgm:prSet/>
      <dgm:spPr/>
      <dgm:t>
        <a:bodyPr/>
        <a:lstStyle/>
        <a:p>
          <a:endParaRPr lang="en-US"/>
        </a:p>
      </dgm:t>
    </dgm:pt>
    <dgm:pt modelId="{08837467-1B92-0248-93DA-E9BD4C1BD71E}" type="sibTrans" cxnId="{07A3DF01-A265-F24D-A3EF-7D85CBE98FEE}">
      <dgm:prSet/>
      <dgm:spPr/>
      <dgm:t>
        <a:bodyPr/>
        <a:lstStyle/>
        <a:p>
          <a:endParaRPr lang="en-US"/>
        </a:p>
      </dgm:t>
    </dgm:pt>
    <dgm:pt modelId="{F0A1209A-5B12-B246-85AC-90B32D555502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rPr>
            <a:t>выявить информированность 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клиентов о банке, его </a:t>
          </a:r>
          <a:r>
            <a:rPr lang="ru-RU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финансовыхуслугах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endParaRPr lang="x-none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809197-687D-E844-A3D9-516F3CFA88A3}" type="parTrans" cxnId="{E63D88F3-A7E4-564F-9A6B-8A7B9148244C}">
      <dgm:prSet/>
      <dgm:spPr/>
      <dgm:t>
        <a:bodyPr/>
        <a:lstStyle/>
        <a:p>
          <a:endParaRPr lang="en-US"/>
        </a:p>
      </dgm:t>
    </dgm:pt>
    <dgm:pt modelId="{841067F4-FD39-4445-A819-FA407FC3F2C3}" type="sibTrans" cxnId="{E63D88F3-A7E4-564F-9A6B-8A7B9148244C}">
      <dgm:prSet/>
      <dgm:spPr/>
      <dgm:t>
        <a:bodyPr/>
        <a:lstStyle/>
        <a:p>
          <a:endParaRPr lang="en-US"/>
        </a:p>
      </dgm:t>
    </dgm:pt>
    <dgm:pt modelId="{104639E3-2975-A147-8D79-F84BB8D1A5C5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rPr>
            <a:t>выявить идеи 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о новых банковских продуктах и 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финансовых услугах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endParaRPr lang="x-none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2C43F5-BD09-3A4E-8540-C290248E21F5}" type="parTrans" cxnId="{0B388376-B188-F144-BAAE-0784C82F8CBD}">
      <dgm:prSet/>
      <dgm:spPr/>
      <dgm:t>
        <a:bodyPr/>
        <a:lstStyle/>
        <a:p>
          <a:endParaRPr lang="en-US"/>
        </a:p>
      </dgm:t>
    </dgm:pt>
    <dgm:pt modelId="{43F3FF95-6979-E34C-9C6A-AF150ADC53C9}" type="sibTrans" cxnId="{0B388376-B188-F144-BAAE-0784C82F8CBD}">
      <dgm:prSet/>
      <dgm:spPr/>
      <dgm:t>
        <a:bodyPr/>
        <a:lstStyle/>
        <a:p>
          <a:endParaRPr lang="en-US"/>
        </a:p>
      </dgm:t>
    </dgm:pt>
    <dgm:pt modelId="{B277796A-A229-6944-ABC3-90F63E27B09A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rPr>
            <a:t>привлечь дополнительные ресурсы 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за счет возвращения денежных потоков этих клиентов из банков-конкурентов; </a:t>
          </a:r>
          <a:endParaRPr lang="x-none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BC580C-B7A0-164A-8D4D-C6DA1EA60A32}" type="parTrans" cxnId="{F5716DAD-3DC6-8547-88EE-2E257AF578F9}">
      <dgm:prSet/>
      <dgm:spPr/>
      <dgm:t>
        <a:bodyPr/>
        <a:lstStyle/>
        <a:p>
          <a:endParaRPr lang="en-US"/>
        </a:p>
      </dgm:t>
    </dgm:pt>
    <dgm:pt modelId="{703408AD-6428-C549-9B99-E0E37628CB62}" type="sibTrans" cxnId="{F5716DAD-3DC6-8547-88EE-2E257AF578F9}">
      <dgm:prSet/>
      <dgm:spPr/>
      <dgm:t>
        <a:bodyPr/>
        <a:lstStyle/>
        <a:p>
          <a:endParaRPr lang="en-US"/>
        </a:p>
      </dgm:t>
    </dgm:pt>
    <dgm:pt modelId="{E9F56A41-371A-8E43-BE1B-F4C41C69DF62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rPr>
            <a:t>расширить круг </a:t>
          </a:r>
          <a:r>
            <a:rPr lang="ru-RU" sz="1400" b="1" dirty="0" err="1" smtClean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rPr>
            <a:t>ссудозаемщиков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endParaRPr lang="x-none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659AB0-B8EF-044D-ABD0-8C6168F4B823}" type="parTrans" cxnId="{A78A7E0D-1CB2-2645-9232-6EC7D37D8D14}">
      <dgm:prSet/>
      <dgm:spPr/>
      <dgm:t>
        <a:bodyPr/>
        <a:lstStyle/>
        <a:p>
          <a:endParaRPr lang="en-US"/>
        </a:p>
      </dgm:t>
    </dgm:pt>
    <dgm:pt modelId="{12DE2CBE-D9C7-F946-9997-33B8104786F9}" type="sibTrans" cxnId="{A78A7E0D-1CB2-2645-9232-6EC7D37D8D14}">
      <dgm:prSet/>
      <dgm:spPr/>
      <dgm:t>
        <a:bodyPr/>
        <a:lstStyle/>
        <a:p>
          <a:endParaRPr lang="en-US"/>
        </a:p>
      </dgm:t>
    </dgm:pt>
    <dgm:pt modelId="{D56D9E8B-DA7D-C743-9613-A90AD91B524C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rPr>
            <a:t>составить планы развития 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долговременного сотрудничества с приоритетными сегментами и целевыми группами клиентов, реализовать мероприятия, включенные в план</a:t>
          </a:r>
          <a:endParaRPr lang="x-none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E59294-6252-C649-9E20-9752A7403544}" type="parTrans" cxnId="{B4630E1E-7607-EC49-B726-9B35DF1B4E11}">
      <dgm:prSet/>
      <dgm:spPr/>
      <dgm:t>
        <a:bodyPr/>
        <a:lstStyle/>
        <a:p>
          <a:endParaRPr lang="en-US"/>
        </a:p>
      </dgm:t>
    </dgm:pt>
    <dgm:pt modelId="{1CACAFD2-A33F-6843-AA26-576005232A5E}" type="sibTrans" cxnId="{B4630E1E-7607-EC49-B726-9B35DF1B4E11}">
      <dgm:prSet/>
      <dgm:spPr/>
      <dgm:t>
        <a:bodyPr/>
        <a:lstStyle/>
        <a:p>
          <a:endParaRPr lang="en-US"/>
        </a:p>
      </dgm:t>
    </dgm:pt>
    <dgm:pt modelId="{3A2E26FC-57F0-0746-80F6-44B2C2DDC957}" type="pres">
      <dgm:prSet presAssocID="{1006F697-84A1-7648-BBF4-6F08307DD6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816015-D332-4901-BDD0-8FCAD579E1B7}" type="pres">
      <dgm:prSet presAssocID="{D56D9E8B-DA7D-C743-9613-A90AD91B524C}" presName="boxAndChildren" presStyleCnt="0"/>
      <dgm:spPr/>
    </dgm:pt>
    <dgm:pt modelId="{1F47946B-29ED-4091-837A-5664449BD46D}" type="pres">
      <dgm:prSet presAssocID="{D56D9E8B-DA7D-C743-9613-A90AD91B524C}" presName="parentTextBox" presStyleLbl="node1" presStyleIdx="0" presStyleCnt="7"/>
      <dgm:spPr/>
      <dgm:t>
        <a:bodyPr/>
        <a:lstStyle/>
        <a:p>
          <a:endParaRPr lang="ru-RU"/>
        </a:p>
      </dgm:t>
    </dgm:pt>
    <dgm:pt modelId="{8FE41A9A-A2DD-704A-B44D-269EAF8501ED}" type="pres">
      <dgm:prSet presAssocID="{12DE2CBE-D9C7-F946-9997-33B8104786F9}" presName="sp" presStyleCnt="0"/>
      <dgm:spPr/>
    </dgm:pt>
    <dgm:pt modelId="{BA683D2B-BB53-AE47-80E7-E60B1B896D09}" type="pres">
      <dgm:prSet presAssocID="{E9F56A41-371A-8E43-BE1B-F4C41C69DF62}" presName="arrowAndChildren" presStyleCnt="0"/>
      <dgm:spPr/>
    </dgm:pt>
    <dgm:pt modelId="{4E025348-73DC-A241-ACAF-3DACD56CC936}" type="pres">
      <dgm:prSet presAssocID="{E9F56A41-371A-8E43-BE1B-F4C41C69DF62}" presName="parentTextArrow" presStyleLbl="node1" presStyleIdx="1" presStyleCnt="7"/>
      <dgm:spPr/>
      <dgm:t>
        <a:bodyPr/>
        <a:lstStyle/>
        <a:p>
          <a:endParaRPr lang="ru-RU"/>
        </a:p>
      </dgm:t>
    </dgm:pt>
    <dgm:pt modelId="{7961FE26-432E-5544-8CAB-6BD8012132BD}" type="pres">
      <dgm:prSet presAssocID="{703408AD-6428-C549-9B99-E0E37628CB62}" presName="sp" presStyleCnt="0"/>
      <dgm:spPr/>
    </dgm:pt>
    <dgm:pt modelId="{9D89BE66-21B5-3543-A7EE-21458666A310}" type="pres">
      <dgm:prSet presAssocID="{B277796A-A229-6944-ABC3-90F63E27B09A}" presName="arrowAndChildren" presStyleCnt="0"/>
      <dgm:spPr/>
    </dgm:pt>
    <dgm:pt modelId="{CD58D73B-ABF8-C849-85F6-DAEDB2B9B029}" type="pres">
      <dgm:prSet presAssocID="{B277796A-A229-6944-ABC3-90F63E27B09A}" presName="parentTextArrow" presStyleLbl="node1" presStyleIdx="2" presStyleCnt="7"/>
      <dgm:spPr/>
      <dgm:t>
        <a:bodyPr/>
        <a:lstStyle/>
        <a:p>
          <a:endParaRPr lang="ru-RU"/>
        </a:p>
      </dgm:t>
    </dgm:pt>
    <dgm:pt modelId="{5AD699D0-5D23-6A41-973A-72CC056F7803}" type="pres">
      <dgm:prSet presAssocID="{43F3FF95-6979-E34C-9C6A-AF150ADC53C9}" presName="sp" presStyleCnt="0"/>
      <dgm:spPr/>
    </dgm:pt>
    <dgm:pt modelId="{3C8FB87D-478E-3E40-B1FF-9800DCEC5814}" type="pres">
      <dgm:prSet presAssocID="{104639E3-2975-A147-8D79-F84BB8D1A5C5}" presName="arrowAndChildren" presStyleCnt="0"/>
      <dgm:spPr/>
    </dgm:pt>
    <dgm:pt modelId="{23BE9DD4-415F-A544-9227-6C933376A99D}" type="pres">
      <dgm:prSet presAssocID="{104639E3-2975-A147-8D79-F84BB8D1A5C5}" presName="parentTextArrow" presStyleLbl="node1" presStyleIdx="3" presStyleCnt="7"/>
      <dgm:spPr/>
      <dgm:t>
        <a:bodyPr/>
        <a:lstStyle/>
        <a:p>
          <a:endParaRPr lang="ru-RU"/>
        </a:p>
      </dgm:t>
    </dgm:pt>
    <dgm:pt modelId="{A0E833B1-8835-6649-AF9C-FC256C502FA7}" type="pres">
      <dgm:prSet presAssocID="{841067F4-FD39-4445-A819-FA407FC3F2C3}" presName="sp" presStyleCnt="0"/>
      <dgm:spPr/>
    </dgm:pt>
    <dgm:pt modelId="{233FD60D-5A13-A848-8435-9B715A53B727}" type="pres">
      <dgm:prSet presAssocID="{F0A1209A-5B12-B246-85AC-90B32D555502}" presName="arrowAndChildren" presStyleCnt="0"/>
      <dgm:spPr/>
    </dgm:pt>
    <dgm:pt modelId="{38F0E5A5-5198-6A4F-9F48-09381C52F530}" type="pres">
      <dgm:prSet presAssocID="{F0A1209A-5B12-B246-85AC-90B32D555502}" presName="parentTextArrow" presStyleLbl="node1" presStyleIdx="4" presStyleCnt="7"/>
      <dgm:spPr/>
      <dgm:t>
        <a:bodyPr/>
        <a:lstStyle/>
        <a:p>
          <a:endParaRPr lang="ru-RU"/>
        </a:p>
      </dgm:t>
    </dgm:pt>
    <dgm:pt modelId="{98685A9E-0AE4-4844-AF56-D49D8E6CFC71}" type="pres">
      <dgm:prSet presAssocID="{08837467-1B92-0248-93DA-E9BD4C1BD71E}" presName="sp" presStyleCnt="0"/>
      <dgm:spPr/>
    </dgm:pt>
    <dgm:pt modelId="{11875999-C47D-9146-A37F-C1F1E3A4DBBD}" type="pres">
      <dgm:prSet presAssocID="{AECE0D54-A524-6F45-95C6-6F8BFDA9F0D0}" presName="arrowAndChildren" presStyleCnt="0"/>
      <dgm:spPr/>
    </dgm:pt>
    <dgm:pt modelId="{B9DA53B7-3E22-1544-B645-4547F614315C}" type="pres">
      <dgm:prSet presAssocID="{AECE0D54-A524-6F45-95C6-6F8BFDA9F0D0}" presName="parentTextArrow" presStyleLbl="node1" presStyleIdx="5" presStyleCnt="7"/>
      <dgm:spPr/>
      <dgm:t>
        <a:bodyPr/>
        <a:lstStyle/>
        <a:p>
          <a:endParaRPr lang="ru-RU"/>
        </a:p>
      </dgm:t>
    </dgm:pt>
    <dgm:pt modelId="{4311FB54-F064-1E44-BAC7-5A5DA2BA0D0E}" type="pres">
      <dgm:prSet presAssocID="{0CA294AF-9417-B340-AAA5-A9A3F3B16F22}" presName="sp" presStyleCnt="0"/>
      <dgm:spPr/>
    </dgm:pt>
    <dgm:pt modelId="{0DC4F9A9-EEA8-BD4E-A6BC-7D308F1BE750}" type="pres">
      <dgm:prSet presAssocID="{D8C7F600-96BD-A242-84CB-1C4A24B389B3}" presName="arrowAndChildren" presStyleCnt="0"/>
      <dgm:spPr/>
    </dgm:pt>
    <dgm:pt modelId="{586929D6-C831-8B44-9CC4-BB222218BB1E}" type="pres">
      <dgm:prSet presAssocID="{D8C7F600-96BD-A242-84CB-1C4A24B389B3}" presName="parentTextArrow" presStyleLbl="node1" presStyleIdx="6" presStyleCnt="7" custLinFactY="-5098" custLinFactNeighborX="-40707" custLinFactNeighborY="-100000"/>
      <dgm:spPr/>
      <dgm:t>
        <a:bodyPr/>
        <a:lstStyle/>
        <a:p>
          <a:endParaRPr lang="ru-RU"/>
        </a:p>
      </dgm:t>
    </dgm:pt>
  </dgm:ptLst>
  <dgm:cxnLst>
    <dgm:cxn modelId="{F5716DAD-3DC6-8547-88EE-2E257AF578F9}" srcId="{1006F697-84A1-7648-BBF4-6F08307DD6B9}" destId="{B277796A-A229-6944-ABC3-90F63E27B09A}" srcOrd="4" destOrd="0" parTransId="{96BC580C-B7A0-164A-8D4D-C6DA1EA60A32}" sibTransId="{703408AD-6428-C549-9B99-E0E37628CB62}"/>
    <dgm:cxn modelId="{C2973ECA-B7EB-4C41-8EB3-8685D5DAAE94}" srcId="{1006F697-84A1-7648-BBF4-6F08307DD6B9}" destId="{D8C7F600-96BD-A242-84CB-1C4A24B389B3}" srcOrd="0" destOrd="0" parTransId="{BDE00E3B-07C4-E945-9729-4DA0D5AD3822}" sibTransId="{0CA294AF-9417-B340-AAA5-A9A3F3B16F22}"/>
    <dgm:cxn modelId="{995B575B-3129-47F2-80DB-AC18B8580FC2}" type="presOf" srcId="{D56D9E8B-DA7D-C743-9613-A90AD91B524C}" destId="{1F47946B-29ED-4091-837A-5664449BD46D}" srcOrd="0" destOrd="0" presId="urn:microsoft.com/office/officeart/2005/8/layout/process4"/>
    <dgm:cxn modelId="{772E06AA-2216-433F-BD31-55F10364EDD2}" type="presOf" srcId="{E9F56A41-371A-8E43-BE1B-F4C41C69DF62}" destId="{4E025348-73DC-A241-ACAF-3DACD56CC936}" srcOrd="0" destOrd="0" presId="urn:microsoft.com/office/officeart/2005/8/layout/process4"/>
    <dgm:cxn modelId="{F3F1B32A-3BA3-4B2D-99F7-874067727711}" type="presOf" srcId="{B277796A-A229-6944-ABC3-90F63E27B09A}" destId="{CD58D73B-ABF8-C849-85F6-DAEDB2B9B029}" srcOrd="0" destOrd="0" presId="urn:microsoft.com/office/officeart/2005/8/layout/process4"/>
    <dgm:cxn modelId="{397A9CB8-0F04-4FAD-BB6D-451FCE4B5FC5}" type="presOf" srcId="{D8C7F600-96BD-A242-84CB-1C4A24B389B3}" destId="{586929D6-C831-8B44-9CC4-BB222218BB1E}" srcOrd="0" destOrd="0" presId="urn:microsoft.com/office/officeart/2005/8/layout/process4"/>
    <dgm:cxn modelId="{5BAC1130-FC1F-446D-B52A-75A43937A5B9}" type="presOf" srcId="{1006F697-84A1-7648-BBF4-6F08307DD6B9}" destId="{3A2E26FC-57F0-0746-80F6-44B2C2DDC957}" srcOrd="0" destOrd="0" presId="urn:microsoft.com/office/officeart/2005/8/layout/process4"/>
    <dgm:cxn modelId="{826EB95B-F91D-4990-BE61-1F917EA733EF}" type="presOf" srcId="{104639E3-2975-A147-8D79-F84BB8D1A5C5}" destId="{23BE9DD4-415F-A544-9227-6C933376A99D}" srcOrd="0" destOrd="0" presId="urn:microsoft.com/office/officeart/2005/8/layout/process4"/>
    <dgm:cxn modelId="{658253ED-11AC-466A-AF1C-CC10D35B3832}" type="presOf" srcId="{F0A1209A-5B12-B246-85AC-90B32D555502}" destId="{38F0E5A5-5198-6A4F-9F48-09381C52F530}" srcOrd="0" destOrd="0" presId="urn:microsoft.com/office/officeart/2005/8/layout/process4"/>
    <dgm:cxn modelId="{E63D88F3-A7E4-564F-9A6B-8A7B9148244C}" srcId="{1006F697-84A1-7648-BBF4-6F08307DD6B9}" destId="{F0A1209A-5B12-B246-85AC-90B32D555502}" srcOrd="2" destOrd="0" parTransId="{33809197-687D-E844-A3D9-516F3CFA88A3}" sibTransId="{841067F4-FD39-4445-A819-FA407FC3F2C3}"/>
    <dgm:cxn modelId="{0B388376-B188-F144-BAAE-0784C82F8CBD}" srcId="{1006F697-84A1-7648-BBF4-6F08307DD6B9}" destId="{104639E3-2975-A147-8D79-F84BB8D1A5C5}" srcOrd="3" destOrd="0" parTransId="{A82C43F5-BD09-3A4E-8540-C290248E21F5}" sibTransId="{43F3FF95-6979-E34C-9C6A-AF150ADC53C9}"/>
    <dgm:cxn modelId="{07A3DF01-A265-F24D-A3EF-7D85CBE98FEE}" srcId="{1006F697-84A1-7648-BBF4-6F08307DD6B9}" destId="{AECE0D54-A524-6F45-95C6-6F8BFDA9F0D0}" srcOrd="1" destOrd="0" parTransId="{2B3023A3-2506-B640-B73D-2EC2397F7484}" sibTransId="{08837467-1B92-0248-93DA-E9BD4C1BD71E}"/>
    <dgm:cxn modelId="{A78A7E0D-1CB2-2645-9232-6EC7D37D8D14}" srcId="{1006F697-84A1-7648-BBF4-6F08307DD6B9}" destId="{E9F56A41-371A-8E43-BE1B-F4C41C69DF62}" srcOrd="5" destOrd="0" parTransId="{F9659AB0-B8EF-044D-ABD0-8C6168F4B823}" sibTransId="{12DE2CBE-D9C7-F946-9997-33B8104786F9}"/>
    <dgm:cxn modelId="{86A55F4F-BF2D-4A8B-AFF8-4B8E3596F194}" type="presOf" srcId="{AECE0D54-A524-6F45-95C6-6F8BFDA9F0D0}" destId="{B9DA53B7-3E22-1544-B645-4547F614315C}" srcOrd="0" destOrd="0" presId="urn:microsoft.com/office/officeart/2005/8/layout/process4"/>
    <dgm:cxn modelId="{B4630E1E-7607-EC49-B726-9B35DF1B4E11}" srcId="{1006F697-84A1-7648-BBF4-6F08307DD6B9}" destId="{D56D9E8B-DA7D-C743-9613-A90AD91B524C}" srcOrd="6" destOrd="0" parTransId="{5AE59294-6252-C649-9E20-9752A7403544}" sibTransId="{1CACAFD2-A33F-6843-AA26-576005232A5E}"/>
    <dgm:cxn modelId="{A8A785D7-8E34-4CB8-ACCA-7A5E93565C54}" type="presParOf" srcId="{3A2E26FC-57F0-0746-80F6-44B2C2DDC957}" destId="{37816015-D332-4901-BDD0-8FCAD579E1B7}" srcOrd="0" destOrd="0" presId="urn:microsoft.com/office/officeart/2005/8/layout/process4"/>
    <dgm:cxn modelId="{0FFA0D36-56B4-45B9-AEDD-DB6DA061B4AF}" type="presParOf" srcId="{37816015-D332-4901-BDD0-8FCAD579E1B7}" destId="{1F47946B-29ED-4091-837A-5664449BD46D}" srcOrd="0" destOrd="0" presId="urn:microsoft.com/office/officeart/2005/8/layout/process4"/>
    <dgm:cxn modelId="{BFFEB0A9-450B-4E91-9368-CC22408866E7}" type="presParOf" srcId="{3A2E26FC-57F0-0746-80F6-44B2C2DDC957}" destId="{8FE41A9A-A2DD-704A-B44D-269EAF8501ED}" srcOrd="1" destOrd="0" presId="urn:microsoft.com/office/officeart/2005/8/layout/process4"/>
    <dgm:cxn modelId="{7F9B6FE0-1FEB-4C99-AC6B-1CEA1637AA34}" type="presParOf" srcId="{3A2E26FC-57F0-0746-80F6-44B2C2DDC957}" destId="{BA683D2B-BB53-AE47-80E7-E60B1B896D09}" srcOrd="2" destOrd="0" presId="urn:microsoft.com/office/officeart/2005/8/layout/process4"/>
    <dgm:cxn modelId="{0B8436DC-281C-4A06-AC71-FFF06A1FB668}" type="presParOf" srcId="{BA683D2B-BB53-AE47-80E7-E60B1B896D09}" destId="{4E025348-73DC-A241-ACAF-3DACD56CC936}" srcOrd="0" destOrd="0" presId="urn:microsoft.com/office/officeart/2005/8/layout/process4"/>
    <dgm:cxn modelId="{B84EC07B-C93B-4D55-9938-296A66278E8E}" type="presParOf" srcId="{3A2E26FC-57F0-0746-80F6-44B2C2DDC957}" destId="{7961FE26-432E-5544-8CAB-6BD8012132BD}" srcOrd="3" destOrd="0" presId="urn:microsoft.com/office/officeart/2005/8/layout/process4"/>
    <dgm:cxn modelId="{691DC5B5-16C9-428B-9B48-816B84234B5E}" type="presParOf" srcId="{3A2E26FC-57F0-0746-80F6-44B2C2DDC957}" destId="{9D89BE66-21B5-3543-A7EE-21458666A310}" srcOrd="4" destOrd="0" presId="urn:microsoft.com/office/officeart/2005/8/layout/process4"/>
    <dgm:cxn modelId="{803B9E53-CBAB-4F81-B1F4-88EAE5767C6E}" type="presParOf" srcId="{9D89BE66-21B5-3543-A7EE-21458666A310}" destId="{CD58D73B-ABF8-C849-85F6-DAEDB2B9B029}" srcOrd="0" destOrd="0" presId="urn:microsoft.com/office/officeart/2005/8/layout/process4"/>
    <dgm:cxn modelId="{A80942D7-814A-42F1-A13D-4C3C387C154A}" type="presParOf" srcId="{3A2E26FC-57F0-0746-80F6-44B2C2DDC957}" destId="{5AD699D0-5D23-6A41-973A-72CC056F7803}" srcOrd="5" destOrd="0" presId="urn:microsoft.com/office/officeart/2005/8/layout/process4"/>
    <dgm:cxn modelId="{EBA8E3B5-B6D9-4FC2-8E57-A776D895F8F6}" type="presParOf" srcId="{3A2E26FC-57F0-0746-80F6-44B2C2DDC957}" destId="{3C8FB87D-478E-3E40-B1FF-9800DCEC5814}" srcOrd="6" destOrd="0" presId="urn:microsoft.com/office/officeart/2005/8/layout/process4"/>
    <dgm:cxn modelId="{501902E2-012F-42C8-9104-BBAD1441DE5E}" type="presParOf" srcId="{3C8FB87D-478E-3E40-B1FF-9800DCEC5814}" destId="{23BE9DD4-415F-A544-9227-6C933376A99D}" srcOrd="0" destOrd="0" presId="urn:microsoft.com/office/officeart/2005/8/layout/process4"/>
    <dgm:cxn modelId="{3294426C-456A-4C34-956E-30D23A9ED385}" type="presParOf" srcId="{3A2E26FC-57F0-0746-80F6-44B2C2DDC957}" destId="{A0E833B1-8835-6649-AF9C-FC256C502FA7}" srcOrd="7" destOrd="0" presId="urn:microsoft.com/office/officeart/2005/8/layout/process4"/>
    <dgm:cxn modelId="{EB6F4EDB-D522-46AF-8B0C-EB70DE942E4F}" type="presParOf" srcId="{3A2E26FC-57F0-0746-80F6-44B2C2DDC957}" destId="{233FD60D-5A13-A848-8435-9B715A53B727}" srcOrd="8" destOrd="0" presId="urn:microsoft.com/office/officeart/2005/8/layout/process4"/>
    <dgm:cxn modelId="{1B9C37D2-540A-470D-852D-C8E0EE889645}" type="presParOf" srcId="{233FD60D-5A13-A848-8435-9B715A53B727}" destId="{38F0E5A5-5198-6A4F-9F48-09381C52F530}" srcOrd="0" destOrd="0" presId="urn:microsoft.com/office/officeart/2005/8/layout/process4"/>
    <dgm:cxn modelId="{9A90C1EB-91A3-4359-92F9-7D40370C4914}" type="presParOf" srcId="{3A2E26FC-57F0-0746-80F6-44B2C2DDC957}" destId="{98685A9E-0AE4-4844-AF56-D49D8E6CFC71}" srcOrd="9" destOrd="0" presId="urn:microsoft.com/office/officeart/2005/8/layout/process4"/>
    <dgm:cxn modelId="{517AA97A-390F-4CBB-8CCD-A27730AC5C85}" type="presParOf" srcId="{3A2E26FC-57F0-0746-80F6-44B2C2DDC957}" destId="{11875999-C47D-9146-A37F-C1F1E3A4DBBD}" srcOrd="10" destOrd="0" presId="urn:microsoft.com/office/officeart/2005/8/layout/process4"/>
    <dgm:cxn modelId="{05E5E01E-6278-4CFF-811A-D01E0EBE0F0D}" type="presParOf" srcId="{11875999-C47D-9146-A37F-C1F1E3A4DBBD}" destId="{B9DA53B7-3E22-1544-B645-4547F614315C}" srcOrd="0" destOrd="0" presId="urn:microsoft.com/office/officeart/2005/8/layout/process4"/>
    <dgm:cxn modelId="{7E5747C3-C1EC-46F3-8BEF-54A105513852}" type="presParOf" srcId="{3A2E26FC-57F0-0746-80F6-44B2C2DDC957}" destId="{4311FB54-F064-1E44-BAC7-5A5DA2BA0D0E}" srcOrd="11" destOrd="0" presId="urn:microsoft.com/office/officeart/2005/8/layout/process4"/>
    <dgm:cxn modelId="{9AC1FBB2-51CF-4D8F-8E02-C8FAA0D356AD}" type="presParOf" srcId="{3A2E26FC-57F0-0746-80F6-44B2C2DDC957}" destId="{0DC4F9A9-EEA8-BD4E-A6BC-7D308F1BE750}" srcOrd="12" destOrd="0" presId="urn:microsoft.com/office/officeart/2005/8/layout/process4"/>
    <dgm:cxn modelId="{4A10275F-CDAD-409E-9C21-5FB23B60C069}" type="presParOf" srcId="{0DC4F9A9-EEA8-BD4E-A6BC-7D308F1BE750}" destId="{586929D6-C831-8B44-9CC4-BB222218BB1E}" srcOrd="0" destOrd="0" presId="urn:microsoft.com/office/officeart/2005/8/layout/process4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06F697-84A1-7648-BBF4-6F08307DD6B9}" type="doc">
      <dgm:prSet loTypeId="urn:microsoft.com/office/officeart/2005/8/layout/process4" loCatId="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D8C7F600-96BD-A242-84CB-1C4A24B389B3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слабо используются маркетинговые исследования 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для изучения потребности клиентов в банковском обслуживании</a:t>
          </a:r>
          <a:endParaRPr lang="x-none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E00E3B-07C4-E945-9729-4DA0D5AD3822}" type="parTrans" cxnId="{C2973ECA-B7EB-4C41-8EB3-8685D5DAAE94}">
      <dgm:prSet/>
      <dgm:spPr/>
      <dgm:t>
        <a:bodyPr/>
        <a:lstStyle/>
        <a:p>
          <a:endParaRPr lang="en-US"/>
        </a:p>
      </dgm:t>
    </dgm:pt>
    <dgm:pt modelId="{0CA294AF-9417-B340-AAA5-A9A3F3B16F22}" type="sibTrans" cxnId="{C2973ECA-B7EB-4C41-8EB3-8685D5DAAE94}">
      <dgm:prSet/>
      <dgm:spPr/>
      <dgm:t>
        <a:bodyPr/>
        <a:lstStyle/>
        <a:p>
          <a:endParaRPr lang="en-US"/>
        </a:p>
      </dgm:t>
    </dgm:pt>
    <dgm:pt modelId="{AECE0D54-A524-6F45-95C6-6F8BFDA9F0D0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коммерческие банки продолжают при обслуживании клиентов делать основной </a:t>
          </a:r>
          <a:r>
            <a:rPr lang="ru-RU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акцент на традиционные методы и схемы</a:t>
          </a:r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, сложившиеся в банковской практике на протяжении многих лет; </a:t>
          </a:r>
          <a:endParaRPr lang="x-none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3023A3-2506-B640-B73D-2EC2397F7484}" type="parTrans" cxnId="{07A3DF01-A265-F24D-A3EF-7D85CBE98FEE}">
      <dgm:prSet/>
      <dgm:spPr/>
      <dgm:t>
        <a:bodyPr/>
        <a:lstStyle/>
        <a:p>
          <a:endParaRPr lang="en-US"/>
        </a:p>
      </dgm:t>
    </dgm:pt>
    <dgm:pt modelId="{08837467-1B92-0248-93DA-E9BD4C1BD71E}" type="sibTrans" cxnId="{07A3DF01-A265-F24D-A3EF-7D85CBE98FEE}">
      <dgm:prSet/>
      <dgm:spPr/>
      <dgm:t>
        <a:bodyPr/>
        <a:lstStyle/>
        <a:p>
          <a:endParaRPr lang="en-US"/>
        </a:p>
      </dgm:t>
    </dgm:pt>
    <dgm:pt modelId="{F0A1209A-5B12-B246-85AC-90B32D555502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организационная структура 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банков в большей степени </a:t>
          </a:r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ориентирована на предоставление различных видов услуг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, чем на потребителей услуг, т. е. клиентов; </a:t>
          </a:r>
          <a:endParaRPr lang="x-none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809197-687D-E844-A3D9-516F3CFA88A3}" type="parTrans" cxnId="{E63D88F3-A7E4-564F-9A6B-8A7B9148244C}">
      <dgm:prSet/>
      <dgm:spPr/>
      <dgm:t>
        <a:bodyPr/>
        <a:lstStyle/>
        <a:p>
          <a:endParaRPr lang="en-US"/>
        </a:p>
      </dgm:t>
    </dgm:pt>
    <dgm:pt modelId="{841067F4-FD39-4445-A819-FA407FC3F2C3}" type="sibTrans" cxnId="{E63D88F3-A7E4-564F-9A6B-8A7B9148244C}">
      <dgm:prSet/>
      <dgm:spPr/>
      <dgm:t>
        <a:bodyPr/>
        <a:lstStyle/>
        <a:p>
          <a:endParaRPr lang="en-US"/>
        </a:p>
      </dgm:t>
    </dgm:pt>
    <dgm:pt modelId="{104639E3-2975-A147-8D79-F84BB8D1A5C5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отсутствует системный подход к формированию эффективной технологии обслуживания клиентов; </a:t>
          </a:r>
          <a:endParaRPr lang="x-none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2C43F5-BD09-3A4E-8540-C290248E21F5}" type="parTrans" cxnId="{0B388376-B188-F144-BAAE-0784C82F8CBD}">
      <dgm:prSet/>
      <dgm:spPr/>
      <dgm:t>
        <a:bodyPr/>
        <a:lstStyle/>
        <a:p>
          <a:endParaRPr lang="en-US"/>
        </a:p>
      </dgm:t>
    </dgm:pt>
    <dgm:pt modelId="{43F3FF95-6979-E34C-9C6A-AF150ADC53C9}" type="sibTrans" cxnId="{0B388376-B188-F144-BAAE-0784C82F8CBD}">
      <dgm:prSet/>
      <dgm:spPr/>
      <dgm:t>
        <a:bodyPr/>
        <a:lstStyle/>
        <a:p>
          <a:endParaRPr lang="en-US"/>
        </a:p>
      </dgm:t>
    </dgm:pt>
    <dgm:pt modelId="{B277796A-A229-6944-ABC3-90F63E27B09A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не выработаны </a:t>
          </a:r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единые профессиональные и личностные требования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, предъявляемые к сотрудникам — персональным менеджерам; конкурентов; </a:t>
          </a:r>
          <a:endParaRPr lang="x-none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BC580C-B7A0-164A-8D4D-C6DA1EA60A32}" type="parTrans" cxnId="{F5716DAD-3DC6-8547-88EE-2E257AF578F9}">
      <dgm:prSet/>
      <dgm:spPr/>
      <dgm:t>
        <a:bodyPr/>
        <a:lstStyle/>
        <a:p>
          <a:endParaRPr lang="en-US"/>
        </a:p>
      </dgm:t>
    </dgm:pt>
    <dgm:pt modelId="{703408AD-6428-C549-9B99-E0E37628CB62}" type="sibTrans" cxnId="{F5716DAD-3DC6-8547-88EE-2E257AF578F9}">
      <dgm:prSet/>
      <dgm:spPr/>
      <dgm:t>
        <a:bodyPr/>
        <a:lstStyle/>
        <a:p>
          <a:endParaRPr lang="en-US"/>
        </a:p>
      </dgm:t>
    </dgm:pt>
    <dgm:pt modelId="{E9F56A41-371A-8E43-BE1B-F4C41C69DF62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персонал банка недостаточно подготовлен 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для индивидуальной адресной работы с клиентами; </a:t>
          </a:r>
          <a:endParaRPr lang="x-none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659AB0-B8EF-044D-ABD0-8C6168F4B823}" type="parTrans" cxnId="{A78A7E0D-1CB2-2645-9232-6EC7D37D8D14}">
      <dgm:prSet/>
      <dgm:spPr/>
      <dgm:t>
        <a:bodyPr/>
        <a:lstStyle/>
        <a:p>
          <a:endParaRPr lang="en-US"/>
        </a:p>
      </dgm:t>
    </dgm:pt>
    <dgm:pt modelId="{12DE2CBE-D9C7-F946-9997-33B8104786F9}" type="sibTrans" cxnId="{A78A7E0D-1CB2-2645-9232-6EC7D37D8D14}">
      <dgm:prSet/>
      <dgm:spPr/>
      <dgm:t>
        <a:bodyPr/>
        <a:lstStyle/>
        <a:p>
          <a:endParaRPr lang="en-US"/>
        </a:p>
      </dgm:t>
    </dgm:pt>
    <dgm:pt modelId="{D56D9E8B-DA7D-C743-9613-A90AD91B524C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отсутствуют практические рекомендации по технике продаж банковских продуктов и услуг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 и правилам ведения переговоров, по формированию спроса у клиентов на банковские услуги и предложению им услуг</a:t>
          </a:r>
          <a:endParaRPr lang="x-none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E59294-6252-C649-9E20-9752A7403544}" type="parTrans" cxnId="{B4630E1E-7607-EC49-B726-9B35DF1B4E11}">
      <dgm:prSet/>
      <dgm:spPr/>
      <dgm:t>
        <a:bodyPr/>
        <a:lstStyle/>
        <a:p>
          <a:endParaRPr lang="en-US"/>
        </a:p>
      </dgm:t>
    </dgm:pt>
    <dgm:pt modelId="{1CACAFD2-A33F-6843-AA26-576005232A5E}" type="sibTrans" cxnId="{B4630E1E-7607-EC49-B726-9B35DF1B4E11}">
      <dgm:prSet/>
      <dgm:spPr/>
      <dgm:t>
        <a:bodyPr/>
        <a:lstStyle/>
        <a:p>
          <a:endParaRPr lang="en-US"/>
        </a:p>
      </dgm:t>
    </dgm:pt>
    <dgm:pt modelId="{3A2E26FC-57F0-0746-80F6-44B2C2DDC957}" type="pres">
      <dgm:prSet presAssocID="{1006F697-84A1-7648-BBF4-6F08307DD6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816015-D332-4901-BDD0-8FCAD579E1B7}" type="pres">
      <dgm:prSet presAssocID="{D56D9E8B-DA7D-C743-9613-A90AD91B524C}" presName="boxAndChildren" presStyleCnt="0"/>
      <dgm:spPr/>
    </dgm:pt>
    <dgm:pt modelId="{1F47946B-29ED-4091-837A-5664449BD46D}" type="pres">
      <dgm:prSet presAssocID="{D56D9E8B-DA7D-C743-9613-A90AD91B524C}" presName="parentTextBox" presStyleLbl="node1" presStyleIdx="0" presStyleCnt="7"/>
      <dgm:spPr/>
      <dgm:t>
        <a:bodyPr/>
        <a:lstStyle/>
        <a:p>
          <a:endParaRPr lang="ru-RU"/>
        </a:p>
      </dgm:t>
    </dgm:pt>
    <dgm:pt modelId="{8FE41A9A-A2DD-704A-B44D-269EAF8501ED}" type="pres">
      <dgm:prSet presAssocID="{12DE2CBE-D9C7-F946-9997-33B8104786F9}" presName="sp" presStyleCnt="0"/>
      <dgm:spPr/>
    </dgm:pt>
    <dgm:pt modelId="{BA683D2B-BB53-AE47-80E7-E60B1B896D09}" type="pres">
      <dgm:prSet presAssocID="{E9F56A41-371A-8E43-BE1B-F4C41C69DF62}" presName="arrowAndChildren" presStyleCnt="0"/>
      <dgm:spPr/>
    </dgm:pt>
    <dgm:pt modelId="{4E025348-73DC-A241-ACAF-3DACD56CC936}" type="pres">
      <dgm:prSet presAssocID="{E9F56A41-371A-8E43-BE1B-F4C41C69DF62}" presName="parentTextArrow" presStyleLbl="node1" presStyleIdx="1" presStyleCnt="7"/>
      <dgm:spPr/>
      <dgm:t>
        <a:bodyPr/>
        <a:lstStyle/>
        <a:p>
          <a:endParaRPr lang="ru-RU"/>
        </a:p>
      </dgm:t>
    </dgm:pt>
    <dgm:pt modelId="{7961FE26-432E-5544-8CAB-6BD8012132BD}" type="pres">
      <dgm:prSet presAssocID="{703408AD-6428-C549-9B99-E0E37628CB62}" presName="sp" presStyleCnt="0"/>
      <dgm:spPr/>
    </dgm:pt>
    <dgm:pt modelId="{9D89BE66-21B5-3543-A7EE-21458666A310}" type="pres">
      <dgm:prSet presAssocID="{B277796A-A229-6944-ABC3-90F63E27B09A}" presName="arrowAndChildren" presStyleCnt="0"/>
      <dgm:spPr/>
    </dgm:pt>
    <dgm:pt modelId="{CD58D73B-ABF8-C849-85F6-DAEDB2B9B029}" type="pres">
      <dgm:prSet presAssocID="{B277796A-A229-6944-ABC3-90F63E27B09A}" presName="parentTextArrow" presStyleLbl="node1" presStyleIdx="2" presStyleCnt="7"/>
      <dgm:spPr/>
      <dgm:t>
        <a:bodyPr/>
        <a:lstStyle/>
        <a:p>
          <a:endParaRPr lang="ru-RU"/>
        </a:p>
      </dgm:t>
    </dgm:pt>
    <dgm:pt modelId="{5AD699D0-5D23-6A41-973A-72CC056F7803}" type="pres">
      <dgm:prSet presAssocID="{43F3FF95-6979-E34C-9C6A-AF150ADC53C9}" presName="sp" presStyleCnt="0"/>
      <dgm:spPr/>
    </dgm:pt>
    <dgm:pt modelId="{3C8FB87D-478E-3E40-B1FF-9800DCEC5814}" type="pres">
      <dgm:prSet presAssocID="{104639E3-2975-A147-8D79-F84BB8D1A5C5}" presName="arrowAndChildren" presStyleCnt="0"/>
      <dgm:spPr/>
    </dgm:pt>
    <dgm:pt modelId="{23BE9DD4-415F-A544-9227-6C933376A99D}" type="pres">
      <dgm:prSet presAssocID="{104639E3-2975-A147-8D79-F84BB8D1A5C5}" presName="parentTextArrow" presStyleLbl="node1" presStyleIdx="3" presStyleCnt="7"/>
      <dgm:spPr/>
      <dgm:t>
        <a:bodyPr/>
        <a:lstStyle/>
        <a:p>
          <a:endParaRPr lang="ru-RU"/>
        </a:p>
      </dgm:t>
    </dgm:pt>
    <dgm:pt modelId="{A0E833B1-8835-6649-AF9C-FC256C502FA7}" type="pres">
      <dgm:prSet presAssocID="{841067F4-FD39-4445-A819-FA407FC3F2C3}" presName="sp" presStyleCnt="0"/>
      <dgm:spPr/>
    </dgm:pt>
    <dgm:pt modelId="{233FD60D-5A13-A848-8435-9B715A53B727}" type="pres">
      <dgm:prSet presAssocID="{F0A1209A-5B12-B246-85AC-90B32D555502}" presName="arrowAndChildren" presStyleCnt="0"/>
      <dgm:spPr/>
    </dgm:pt>
    <dgm:pt modelId="{38F0E5A5-5198-6A4F-9F48-09381C52F530}" type="pres">
      <dgm:prSet presAssocID="{F0A1209A-5B12-B246-85AC-90B32D555502}" presName="parentTextArrow" presStyleLbl="node1" presStyleIdx="4" presStyleCnt="7"/>
      <dgm:spPr/>
      <dgm:t>
        <a:bodyPr/>
        <a:lstStyle/>
        <a:p>
          <a:endParaRPr lang="ru-RU"/>
        </a:p>
      </dgm:t>
    </dgm:pt>
    <dgm:pt modelId="{98685A9E-0AE4-4844-AF56-D49D8E6CFC71}" type="pres">
      <dgm:prSet presAssocID="{08837467-1B92-0248-93DA-E9BD4C1BD71E}" presName="sp" presStyleCnt="0"/>
      <dgm:spPr/>
    </dgm:pt>
    <dgm:pt modelId="{11875999-C47D-9146-A37F-C1F1E3A4DBBD}" type="pres">
      <dgm:prSet presAssocID="{AECE0D54-A524-6F45-95C6-6F8BFDA9F0D0}" presName="arrowAndChildren" presStyleCnt="0"/>
      <dgm:spPr/>
    </dgm:pt>
    <dgm:pt modelId="{B9DA53B7-3E22-1544-B645-4547F614315C}" type="pres">
      <dgm:prSet presAssocID="{AECE0D54-A524-6F45-95C6-6F8BFDA9F0D0}" presName="parentTextArrow" presStyleLbl="node1" presStyleIdx="5" presStyleCnt="7"/>
      <dgm:spPr/>
      <dgm:t>
        <a:bodyPr/>
        <a:lstStyle/>
        <a:p>
          <a:endParaRPr lang="ru-RU"/>
        </a:p>
      </dgm:t>
    </dgm:pt>
    <dgm:pt modelId="{4311FB54-F064-1E44-BAC7-5A5DA2BA0D0E}" type="pres">
      <dgm:prSet presAssocID="{0CA294AF-9417-B340-AAA5-A9A3F3B16F22}" presName="sp" presStyleCnt="0"/>
      <dgm:spPr/>
    </dgm:pt>
    <dgm:pt modelId="{0DC4F9A9-EEA8-BD4E-A6BC-7D308F1BE750}" type="pres">
      <dgm:prSet presAssocID="{D8C7F600-96BD-A242-84CB-1C4A24B389B3}" presName="arrowAndChildren" presStyleCnt="0"/>
      <dgm:spPr/>
    </dgm:pt>
    <dgm:pt modelId="{586929D6-C831-8B44-9CC4-BB222218BB1E}" type="pres">
      <dgm:prSet presAssocID="{D8C7F600-96BD-A242-84CB-1C4A24B389B3}" presName="parentTextArrow" presStyleLbl="node1" presStyleIdx="6" presStyleCnt="7" custLinFactY="-5098" custLinFactNeighborX="-40707" custLinFactNeighborY="-100000"/>
      <dgm:spPr/>
      <dgm:t>
        <a:bodyPr/>
        <a:lstStyle/>
        <a:p>
          <a:endParaRPr lang="ru-RU"/>
        </a:p>
      </dgm:t>
    </dgm:pt>
  </dgm:ptLst>
  <dgm:cxnLst>
    <dgm:cxn modelId="{24732C47-39DD-4F34-80D6-3F91AE655C4B}" type="presOf" srcId="{AECE0D54-A524-6F45-95C6-6F8BFDA9F0D0}" destId="{B9DA53B7-3E22-1544-B645-4547F614315C}" srcOrd="0" destOrd="0" presId="urn:microsoft.com/office/officeart/2005/8/layout/process4"/>
    <dgm:cxn modelId="{F5716DAD-3DC6-8547-88EE-2E257AF578F9}" srcId="{1006F697-84A1-7648-BBF4-6F08307DD6B9}" destId="{B277796A-A229-6944-ABC3-90F63E27B09A}" srcOrd="4" destOrd="0" parTransId="{96BC580C-B7A0-164A-8D4D-C6DA1EA60A32}" sibTransId="{703408AD-6428-C549-9B99-E0E37628CB62}"/>
    <dgm:cxn modelId="{C2973ECA-B7EB-4C41-8EB3-8685D5DAAE94}" srcId="{1006F697-84A1-7648-BBF4-6F08307DD6B9}" destId="{D8C7F600-96BD-A242-84CB-1C4A24B389B3}" srcOrd="0" destOrd="0" parTransId="{BDE00E3B-07C4-E945-9729-4DA0D5AD3822}" sibTransId="{0CA294AF-9417-B340-AAA5-A9A3F3B16F22}"/>
    <dgm:cxn modelId="{F7FC22A2-B59C-46B0-8D0C-7A575CEFE237}" type="presOf" srcId="{D56D9E8B-DA7D-C743-9613-A90AD91B524C}" destId="{1F47946B-29ED-4091-837A-5664449BD46D}" srcOrd="0" destOrd="0" presId="urn:microsoft.com/office/officeart/2005/8/layout/process4"/>
    <dgm:cxn modelId="{35131461-2B12-4DE2-98C8-C5423BB065E9}" type="presOf" srcId="{104639E3-2975-A147-8D79-F84BB8D1A5C5}" destId="{23BE9DD4-415F-A544-9227-6C933376A99D}" srcOrd="0" destOrd="0" presId="urn:microsoft.com/office/officeart/2005/8/layout/process4"/>
    <dgm:cxn modelId="{8527EA37-A1FB-46C0-9E63-03BCD59D8B07}" type="presOf" srcId="{B277796A-A229-6944-ABC3-90F63E27B09A}" destId="{CD58D73B-ABF8-C849-85F6-DAEDB2B9B029}" srcOrd="0" destOrd="0" presId="urn:microsoft.com/office/officeart/2005/8/layout/process4"/>
    <dgm:cxn modelId="{D9C48090-EE16-4866-AAD7-4EAEBC0B3D36}" type="presOf" srcId="{E9F56A41-371A-8E43-BE1B-F4C41C69DF62}" destId="{4E025348-73DC-A241-ACAF-3DACD56CC936}" srcOrd="0" destOrd="0" presId="urn:microsoft.com/office/officeart/2005/8/layout/process4"/>
    <dgm:cxn modelId="{C43B92E2-29DC-4886-AE75-470C6F064EAB}" type="presOf" srcId="{D8C7F600-96BD-A242-84CB-1C4A24B389B3}" destId="{586929D6-C831-8B44-9CC4-BB222218BB1E}" srcOrd="0" destOrd="0" presId="urn:microsoft.com/office/officeart/2005/8/layout/process4"/>
    <dgm:cxn modelId="{E63D88F3-A7E4-564F-9A6B-8A7B9148244C}" srcId="{1006F697-84A1-7648-BBF4-6F08307DD6B9}" destId="{F0A1209A-5B12-B246-85AC-90B32D555502}" srcOrd="2" destOrd="0" parTransId="{33809197-687D-E844-A3D9-516F3CFA88A3}" sibTransId="{841067F4-FD39-4445-A819-FA407FC3F2C3}"/>
    <dgm:cxn modelId="{0B388376-B188-F144-BAAE-0784C82F8CBD}" srcId="{1006F697-84A1-7648-BBF4-6F08307DD6B9}" destId="{104639E3-2975-A147-8D79-F84BB8D1A5C5}" srcOrd="3" destOrd="0" parTransId="{A82C43F5-BD09-3A4E-8540-C290248E21F5}" sibTransId="{43F3FF95-6979-E34C-9C6A-AF150ADC53C9}"/>
    <dgm:cxn modelId="{B5C4FC69-F050-4659-B92B-2E7C97D93550}" type="presOf" srcId="{1006F697-84A1-7648-BBF4-6F08307DD6B9}" destId="{3A2E26FC-57F0-0746-80F6-44B2C2DDC957}" srcOrd="0" destOrd="0" presId="urn:microsoft.com/office/officeart/2005/8/layout/process4"/>
    <dgm:cxn modelId="{07A3DF01-A265-F24D-A3EF-7D85CBE98FEE}" srcId="{1006F697-84A1-7648-BBF4-6F08307DD6B9}" destId="{AECE0D54-A524-6F45-95C6-6F8BFDA9F0D0}" srcOrd="1" destOrd="0" parTransId="{2B3023A3-2506-B640-B73D-2EC2397F7484}" sibTransId="{08837467-1B92-0248-93DA-E9BD4C1BD71E}"/>
    <dgm:cxn modelId="{A78A7E0D-1CB2-2645-9232-6EC7D37D8D14}" srcId="{1006F697-84A1-7648-BBF4-6F08307DD6B9}" destId="{E9F56A41-371A-8E43-BE1B-F4C41C69DF62}" srcOrd="5" destOrd="0" parTransId="{F9659AB0-B8EF-044D-ABD0-8C6168F4B823}" sibTransId="{12DE2CBE-D9C7-F946-9997-33B8104786F9}"/>
    <dgm:cxn modelId="{3845ABA3-FB07-4A5A-AC8F-B576EED303FA}" type="presOf" srcId="{F0A1209A-5B12-B246-85AC-90B32D555502}" destId="{38F0E5A5-5198-6A4F-9F48-09381C52F530}" srcOrd="0" destOrd="0" presId="urn:microsoft.com/office/officeart/2005/8/layout/process4"/>
    <dgm:cxn modelId="{B4630E1E-7607-EC49-B726-9B35DF1B4E11}" srcId="{1006F697-84A1-7648-BBF4-6F08307DD6B9}" destId="{D56D9E8B-DA7D-C743-9613-A90AD91B524C}" srcOrd="6" destOrd="0" parTransId="{5AE59294-6252-C649-9E20-9752A7403544}" sibTransId="{1CACAFD2-A33F-6843-AA26-576005232A5E}"/>
    <dgm:cxn modelId="{BE3C6E6B-42E0-4A46-9387-76B983C861C2}" type="presParOf" srcId="{3A2E26FC-57F0-0746-80F6-44B2C2DDC957}" destId="{37816015-D332-4901-BDD0-8FCAD579E1B7}" srcOrd="0" destOrd="0" presId="urn:microsoft.com/office/officeart/2005/8/layout/process4"/>
    <dgm:cxn modelId="{AD5070FF-EAD7-468B-8710-591D8390256D}" type="presParOf" srcId="{37816015-D332-4901-BDD0-8FCAD579E1B7}" destId="{1F47946B-29ED-4091-837A-5664449BD46D}" srcOrd="0" destOrd="0" presId="urn:microsoft.com/office/officeart/2005/8/layout/process4"/>
    <dgm:cxn modelId="{C86F986C-9841-497C-9E8F-AD9263B05F7F}" type="presParOf" srcId="{3A2E26FC-57F0-0746-80F6-44B2C2DDC957}" destId="{8FE41A9A-A2DD-704A-B44D-269EAF8501ED}" srcOrd="1" destOrd="0" presId="urn:microsoft.com/office/officeart/2005/8/layout/process4"/>
    <dgm:cxn modelId="{F68F22B9-3ECE-40A0-9427-DDDC4D21777F}" type="presParOf" srcId="{3A2E26FC-57F0-0746-80F6-44B2C2DDC957}" destId="{BA683D2B-BB53-AE47-80E7-E60B1B896D09}" srcOrd="2" destOrd="0" presId="urn:microsoft.com/office/officeart/2005/8/layout/process4"/>
    <dgm:cxn modelId="{51CFD0EA-3F55-4207-94C0-CE51547CEFB3}" type="presParOf" srcId="{BA683D2B-BB53-AE47-80E7-E60B1B896D09}" destId="{4E025348-73DC-A241-ACAF-3DACD56CC936}" srcOrd="0" destOrd="0" presId="urn:microsoft.com/office/officeart/2005/8/layout/process4"/>
    <dgm:cxn modelId="{6CE34D5F-4215-48AE-971F-F329F71D66A2}" type="presParOf" srcId="{3A2E26FC-57F0-0746-80F6-44B2C2DDC957}" destId="{7961FE26-432E-5544-8CAB-6BD8012132BD}" srcOrd="3" destOrd="0" presId="urn:microsoft.com/office/officeart/2005/8/layout/process4"/>
    <dgm:cxn modelId="{FEF27159-4F2A-4122-99D9-9657AB30FEBE}" type="presParOf" srcId="{3A2E26FC-57F0-0746-80F6-44B2C2DDC957}" destId="{9D89BE66-21B5-3543-A7EE-21458666A310}" srcOrd="4" destOrd="0" presId="urn:microsoft.com/office/officeart/2005/8/layout/process4"/>
    <dgm:cxn modelId="{3D80F42D-5588-4E4F-9963-FDDCDB17DC74}" type="presParOf" srcId="{9D89BE66-21B5-3543-A7EE-21458666A310}" destId="{CD58D73B-ABF8-C849-85F6-DAEDB2B9B029}" srcOrd="0" destOrd="0" presId="urn:microsoft.com/office/officeart/2005/8/layout/process4"/>
    <dgm:cxn modelId="{902DE265-519A-4DD2-9EB0-7C7B77928C0E}" type="presParOf" srcId="{3A2E26FC-57F0-0746-80F6-44B2C2DDC957}" destId="{5AD699D0-5D23-6A41-973A-72CC056F7803}" srcOrd="5" destOrd="0" presId="urn:microsoft.com/office/officeart/2005/8/layout/process4"/>
    <dgm:cxn modelId="{16BA0080-966A-4862-A0BC-D2D5A09EA720}" type="presParOf" srcId="{3A2E26FC-57F0-0746-80F6-44B2C2DDC957}" destId="{3C8FB87D-478E-3E40-B1FF-9800DCEC5814}" srcOrd="6" destOrd="0" presId="urn:microsoft.com/office/officeart/2005/8/layout/process4"/>
    <dgm:cxn modelId="{250E6D25-1ED5-45A3-B64B-D66345A5E582}" type="presParOf" srcId="{3C8FB87D-478E-3E40-B1FF-9800DCEC5814}" destId="{23BE9DD4-415F-A544-9227-6C933376A99D}" srcOrd="0" destOrd="0" presId="urn:microsoft.com/office/officeart/2005/8/layout/process4"/>
    <dgm:cxn modelId="{BBB74928-575F-4357-92FC-EAC2BB67B293}" type="presParOf" srcId="{3A2E26FC-57F0-0746-80F6-44B2C2DDC957}" destId="{A0E833B1-8835-6649-AF9C-FC256C502FA7}" srcOrd="7" destOrd="0" presId="urn:microsoft.com/office/officeart/2005/8/layout/process4"/>
    <dgm:cxn modelId="{1DD1FBDC-F112-422D-8D44-CAD916E55218}" type="presParOf" srcId="{3A2E26FC-57F0-0746-80F6-44B2C2DDC957}" destId="{233FD60D-5A13-A848-8435-9B715A53B727}" srcOrd="8" destOrd="0" presId="urn:microsoft.com/office/officeart/2005/8/layout/process4"/>
    <dgm:cxn modelId="{B0D07D33-8A72-43BD-B37E-29D14CBCF698}" type="presParOf" srcId="{233FD60D-5A13-A848-8435-9B715A53B727}" destId="{38F0E5A5-5198-6A4F-9F48-09381C52F530}" srcOrd="0" destOrd="0" presId="urn:microsoft.com/office/officeart/2005/8/layout/process4"/>
    <dgm:cxn modelId="{A02E4C99-FBE0-4929-9153-6ADEDB04A3FA}" type="presParOf" srcId="{3A2E26FC-57F0-0746-80F6-44B2C2DDC957}" destId="{98685A9E-0AE4-4844-AF56-D49D8E6CFC71}" srcOrd="9" destOrd="0" presId="urn:microsoft.com/office/officeart/2005/8/layout/process4"/>
    <dgm:cxn modelId="{3E8AE766-9C0A-4AA6-BFEB-9D8219C412DD}" type="presParOf" srcId="{3A2E26FC-57F0-0746-80F6-44B2C2DDC957}" destId="{11875999-C47D-9146-A37F-C1F1E3A4DBBD}" srcOrd="10" destOrd="0" presId="urn:microsoft.com/office/officeart/2005/8/layout/process4"/>
    <dgm:cxn modelId="{C9C1F66C-EEBB-40AE-8F5A-DD935C326ADF}" type="presParOf" srcId="{11875999-C47D-9146-A37F-C1F1E3A4DBBD}" destId="{B9DA53B7-3E22-1544-B645-4547F614315C}" srcOrd="0" destOrd="0" presId="urn:microsoft.com/office/officeart/2005/8/layout/process4"/>
    <dgm:cxn modelId="{AEDDB2DD-BF02-4921-8DE7-6F0FAAB7D3CC}" type="presParOf" srcId="{3A2E26FC-57F0-0746-80F6-44B2C2DDC957}" destId="{4311FB54-F064-1E44-BAC7-5A5DA2BA0D0E}" srcOrd="11" destOrd="0" presId="urn:microsoft.com/office/officeart/2005/8/layout/process4"/>
    <dgm:cxn modelId="{3BFB37F1-C6B9-4FBD-A258-B1FE9591D39A}" type="presParOf" srcId="{3A2E26FC-57F0-0746-80F6-44B2C2DDC957}" destId="{0DC4F9A9-EEA8-BD4E-A6BC-7D308F1BE750}" srcOrd="12" destOrd="0" presId="urn:microsoft.com/office/officeart/2005/8/layout/process4"/>
    <dgm:cxn modelId="{35BA0280-87AF-4BD3-A9B6-1D9F55C0E7C6}" type="presParOf" srcId="{0DC4F9A9-EEA8-BD4E-A6BC-7D308F1BE750}" destId="{586929D6-C831-8B44-9CC4-BB222218BB1E}" srcOrd="0" destOrd="0" presId="urn:microsoft.com/office/officeart/2005/8/layout/process4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8BD7FC5-7DF6-484D-AE4B-6A2C2314B4A5}" type="doc">
      <dgm:prSet loTypeId="urn:microsoft.com/office/officeart/2005/8/layout/venn3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1A2318-B8E7-064F-A842-6FA0BE0E0DA4}">
      <dgm:prSet custT="1"/>
      <dgm:spPr/>
      <dgm:t>
        <a:bodyPr/>
        <a:lstStyle/>
        <a:p>
          <a:r>
            <a:rPr lang="ru-RU" sz="1600">
              <a:latin typeface="Arial" panose="020B0604020202020204" pitchFamily="34" charset="0"/>
              <a:cs typeface="Arial" panose="020B0604020202020204" pitchFamily="34" charset="0"/>
            </a:rPr>
            <a:t>Стратегии</a:t>
          </a:r>
          <a:endParaRPr lang="x-non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998426-DDDC-954F-B250-4397F68D57D8}" type="parTrans" cxnId="{0452BDD4-FDE0-3D4A-A177-D0350ED372E1}">
      <dgm:prSet/>
      <dgm:spPr/>
      <dgm:t>
        <a:bodyPr/>
        <a:lstStyle/>
        <a:p>
          <a:endParaRPr lang="en-US"/>
        </a:p>
      </dgm:t>
    </dgm:pt>
    <dgm:pt modelId="{9E493C0E-C5F1-DB4C-8E29-5968332B212F}" type="sibTrans" cxnId="{0452BDD4-FDE0-3D4A-A177-D0350ED372E1}">
      <dgm:prSet/>
      <dgm:spPr/>
      <dgm:t>
        <a:bodyPr/>
        <a:lstStyle/>
        <a:p>
          <a:endParaRPr lang="en-US"/>
        </a:p>
      </dgm:t>
    </dgm:pt>
    <dgm:pt modelId="{1FF810D2-EC29-1845-B2CD-CF05CD13AE16}">
      <dgm:prSet custT="1"/>
      <dgm:spPr/>
      <dgm:t>
        <a:bodyPr/>
        <a:lstStyle/>
        <a:p>
          <a:r>
            <a:rPr lang="ru-RU" sz="1600">
              <a:latin typeface="Arial" panose="020B0604020202020204" pitchFamily="34" charset="0"/>
              <a:cs typeface="Arial" panose="020B0604020202020204" pitchFamily="34" charset="0"/>
            </a:rPr>
            <a:t>Рекламы</a:t>
          </a:r>
          <a:endParaRPr lang="x-non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8DF6B3-4E8B-244C-9504-B1B7BEB8466A}" type="parTrans" cxnId="{F168ED31-5921-DD48-B9CB-BB4D8FA15D5B}">
      <dgm:prSet/>
      <dgm:spPr/>
      <dgm:t>
        <a:bodyPr/>
        <a:lstStyle/>
        <a:p>
          <a:endParaRPr lang="en-US"/>
        </a:p>
      </dgm:t>
    </dgm:pt>
    <dgm:pt modelId="{D626E622-9B4A-C44E-9D23-66DD9784E145}" type="sibTrans" cxnId="{F168ED31-5921-DD48-B9CB-BB4D8FA15D5B}">
      <dgm:prSet/>
      <dgm:spPr/>
      <dgm:t>
        <a:bodyPr/>
        <a:lstStyle/>
        <a:p>
          <a:endParaRPr lang="en-US"/>
        </a:p>
      </dgm:t>
    </dgm:pt>
    <dgm:pt modelId="{98C7DA7F-05FE-6C47-B97A-52E2848CDA1F}">
      <dgm:prSet custT="1"/>
      <dgm:spPr/>
      <dgm:t>
        <a:bodyPr/>
        <a:lstStyle/>
        <a:p>
          <a:r>
            <a:rPr lang="ru-RU" sz="1600">
              <a:latin typeface="Arial" panose="020B0604020202020204" pitchFamily="34" charset="0"/>
              <a:cs typeface="Arial" panose="020B0604020202020204" pitchFamily="34" charset="0"/>
            </a:rPr>
            <a:t>Ценообразования</a:t>
          </a:r>
          <a:endParaRPr lang="x-non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160B9E-282F-F846-90C0-4C81773FAA52}" type="parTrans" cxnId="{DBC4694D-E029-054B-B33C-4C85F90A20BC}">
      <dgm:prSet/>
      <dgm:spPr/>
      <dgm:t>
        <a:bodyPr/>
        <a:lstStyle/>
        <a:p>
          <a:endParaRPr lang="en-US"/>
        </a:p>
      </dgm:t>
    </dgm:pt>
    <dgm:pt modelId="{0A57E4EC-C22D-F844-B091-F60E33CD58F4}" type="sibTrans" cxnId="{DBC4694D-E029-054B-B33C-4C85F90A20BC}">
      <dgm:prSet/>
      <dgm:spPr/>
      <dgm:t>
        <a:bodyPr/>
        <a:lstStyle/>
        <a:p>
          <a:endParaRPr lang="en-US"/>
        </a:p>
      </dgm:t>
    </dgm:pt>
    <dgm:pt modelId="{2FB6B2AA-8B9B-C744-99B0-3024EC32AC42}">
      <dgm:prSet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Товарной политики</a:t>
          </a:r>
          <a:endParaRPr lang="x-none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17253D-853C-BC48-A332-6BF1A5BDF28F}" type="parTrans" cxnId="{9BD80C49-3EDB-E642-B020-809A62F7CCFE}">
      <dgm:prSet/>
      <dgm:spPr/>
      <dgm:t>
        <a:bodyPr/>
        <a:lstStyle/>
        <a:p>
          <a:endParaRPr lang="en-US"/>
        </a:p>
      </dgm:t>
    </dgm:pt>
    <dgm:pt modelId="{74133A0D-F5D0-0241-975A-587CCD420BF8}" type="sibTrans" cxnId="{9BD80C49-3EDB-E642-B020-809A62F7CCFE}">
      <dgm:prSet/>
      <dgm:spPr/>
      <dgm:t>
        <a:bodyPr/>
        <a:lstStyle/>
        <a:p>
          <a:endParaRPr lang="en-US"/>
        </a:p>
      </dgm:t>
    </dgm:pt>
    <dgm:pt modelId="{E09FAD7C-DFC1-E541-9F0D-77A70073F27E}">
      <dgm:prSet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Обслуживания </a:t>
          </a:r>
          <a:endParaRPr lang="x-none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B44BEC-92B3-0643-810F-BCC8DA037A47}" type="parTrans" cxnId="{78D3F6C4-E7DD-C848-8EED-31B685D8F387}">
      <dgm:prSet/>
      <dgm:spPr/>
      <dgm:t>
        <a:bodyPr/>
        <a:lstStyle/>
        <a:p>
          <a:endParaRPr lang="en-US"/>
        </a:p>
      </dgm:t>
    </dgm:pt>
    <dgm:pt modelId="{A06C8AE1-2E8E-7648-96B6-3C232411A8C5}" type="sibTrans" cxnId="{78D3F6C4-E7DD-C848-8EED-31B685D8F387}">
      <dgm:prSet/>
      <dgm:spPr/>
      <dgm:t>
        <a:bodyPr/>
        <a:lstStyle/>
        <a:p>
          <a:endParaRPr lang="en-US"/>
        </a:p>
      </dgm:t>
    </dgm:pt>
    <dgm:pt modelId="{4C95C5A8-7DAB-8145-BB7C-D98ED3FE464D}" type="pres">
      <dgm:prSet presAssocID="{D8BD7FC5-7DF6-484D-AE4B-6A2C2314B4A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D1355F-4403-D44E-84CE-06B737245200}" type="pres">
      <dgm:prSet presAssocID="{A61A2318-B8E7-064F-A842-6FA0BE0E0DA4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DC7576-7830-4C49-940E-37C7F6E56948}" type="pres">
      <dgm:prSet presAssocID="{9E493C0E-C5F1-DB4C-8E29-5968332B212F}" presName="space" presStyleCnt="0"/>
      <dgm:spPr/>
    </dgm:pt>
    <dgm:pt modelId="{A89462F4-86B1-834B-A8B1-DD3A9F630B3D}" type="pres">
      <dgm:prSet presAssocID="{1FF810D2-EC29-1845-B2CD-CF05CD13AE16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600603-C1CC-114A-870F-494AFE3579D3}" type="pres">
      <dgm:prSet presAssocID="{D626E622-9B4A-C44E-9D23-66DD9784E145}" presName="space" presStyleCnt="0"/>
      <dgm:spPr/>
    </dgm:pt>
    <dgm:pt modelId="{48E57192-5139-2D40-82B7-9DD47D54B16F}" type="pres">
      <dgm:prSet presAssocID="{98C7DA7F-05FE-6C47-B97A-52E2848CDA1F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4C17D-55FE-2246-86EB-4222CF7C764F}" type="pres">
      <dgm:prSet presAssocID="{0A57E4EC-C22D-F844-B091-F60E33CD58F4}" presName="space" presStyleCnt="0"/>
      <dgm:spPr/>
    </dgm:pt>
    <dgm:pt modelId="{765D7FB3-FB5B-0F4C-A9AF-497F30D06640}" type="pres">
      <dgm:prSet presAssocID="{2FB6B2AA-8B9B-C744-99B0-3024EC32AC42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732483-22EF-B34A-A075-5897D57D9E0F}" type="pres">
      <dgm:prSet presAssocID="{74133A0D-F5D0-0241-975A-587CCD420BF8}" presName="space" presStyleCnt="0"/>
      <dgm:spPr/>
    </dgm:pt>
    <dgm:pt modelId="{6307BB0B-9B66-554B-9A24-4FC657DA10C5}" type="pres">
      <dgm:prSet presAssocID="{E09FAD7C-DFC1-E541-9F0D-77A70073F27E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D3F6C4-E7DD-C848-8EED-31B685D8F387}" srcId="{D8BD7FC5-7DF6-484D-AE4B-6A2C2314B4A5}" destId="{E09FAD7C-DFC1-E541-9F0D-77A70073F27E}" srcOrd="4" destOrd="0" parTransId="{06B44BEC-92B3-0643-810F-BCC8DA037A47}" sibTransId="{A06C8AE1-2E8E-7648-96B6-3C232411A8C5}"/>
    <dgm:cxn modelId="{9BD80C49-3EDB-E642-B020-809A62F7CCFE}" srcId="{D8BD7FC5-7DF6-484D-AE4B-6A2C2314B4A5}" destId="{2FB6B2AA-8B9B-C744-99B0-3024EC32AC42}" srcOrd="3" destOrd="0" parTransId="{F317253D-853C-BC48-A332-6BF1A5BDF28F}" sibTransId="{74133A0D-F5D0-0241-975A-587CCD420BF8}"/>
    <dgm:cxn modelId="{6ED4DEBE-6971-844C-99E0-D55556C85779}" type="presOf" srcId="{E09FAD7C-DFC1-E541-9F0D-77A70073F27E}" destId="{6307BB0B-9B66-554B-9A24-4FC657DA10C5}" srcOrd="0" destOrd="0" presId="urn:microsoft.com/office/officeart/2005/8/layout/venn3"/>
    <dgm:cxn modelId="{C8210686-84D7-E448-B9F2-5297E5028461}" type="presOf" srcId="{1FF810D2-EC29-1845-B2CD-CF05CD13AE16}" destId="{A89462F4-86B1-834B-A8B1-DD3A9F630B3D}" srcOrd="0" destOrd="0" presId="urn:microsoft.com/office/officeart/2005/8/layout/venn3"/>
    <dgm:cxn modelId="{EFFB4D55-EE43-C942-AB6C-72C0A701E19B}" type="presOf" srcId="{D8BD7FC5-7DF6-484D-AE4B-6A2C2314B4A5}" destId="{4C95C5A8-7DAB-8145-BB7C-D98ED3FE464D}" srcOrd="0" destOrd="0" presId="urn:microsoft.com/office/officeart/2005/8/layout/venn3"/>
    <dgm:cxn modelId="{0452BDD4-FDE0-3D4A-A177-D0350ED372E1}" srcId="{D8BD7FC5-7DF6-484D-AE4B-6A2C2314B4A5}" destId="{A61A2318-B8E7-064F-A842-6FA0BE0E0DA4}" srcOrd="0" destOrd="0" parTransId="{46998426-DDDC-954F-B250-4397F68D57D8}" sibTransId="{9E493C0E-C5F1-DB4C-8E29-5968332B212F}"/>
    <dgm:cxn modelId="{F168ED31-5921-DD48-B9CB-BB4D8FA15D5B}" srcId="{D8BD7FC5-7DF6-484D-AE4B-6A2C2314B4A5}" destId="{1FF810D2-EC29-1845-B2CD-CF05CD13AE16}" srcOrd="1" destOrd="0" parTransId="{DE8DF6B3-4E8B-244C-9504-B1B7BEB8466A}" sibTransId="{D626E622-9B4A-C44E-9D23-66DD9784E145}"/>
    <dgm:cxn modelId="{CCA51A79-1A8D-9048-BC32-EB02CF635D16}" type="presOf" srcId="{2FB6B2AA-8B9B-C744-99B0-3024EC32AC42}" destId="{765D7FB3-FB5B-0F4C-A9AF-497F30D06640}" srcOrd="0" destOrd="0" presId="urn:microsoft.com/office/officeart/2005/8/layout/venn3"/>
    <dgm:cxn modelId="{EF8FAC6F-F757-0C4E-96A8-CA4A9B149A58}" type="presOf" srcId="{A61A2318-B8E7-064F-A842-6FA0BE0E0DA4}" destId="{8CD1355F-4403-D44E-84CE-06B737245200}" srcOrd="0" destOrd="0" presId="urn:microsoft.com/office/officeart/2005/8/layout/venn3"/>
    <dgm:cxn modelId="{DBC4694D-E029-054B-B33C-4C85F90A20BC}" srcId="{D8BD7FC5-7DF6-484D-AE4B-6A2C2314B4A5}" destId="{98C7DA7F-05FE-6C47-B97A-52E2848CDA1F}" srcOrd="2" destOrd="0" parTransId="{04160B9E-282F-F846-90C0-4C81773FAA52}" sibTransId="{0A57E4EC-C22D-F844-B091-F60E33CD58F4}"/>
    <dgm:cxn modelId="{D1401CE4-5511-E641-B3D1-9379E19CEDF9}" type="presOf" srcId="{98C7DA7F-05FE-6C47-B97A-52E2848CDA1F}" destId="{48E57192-5139-2D40-82B7-9DD47D54B16F}" srcOrd="0" destOrd="0" presId="urn:microsoft.com/office/officeart/2005/8/layout/venn3"/>
    <dgm:cxn modelId="{6A10ADC7-1B6A-D24D-9B15-E68B134D6C9C}" type="presParOf" srcId="{4C95C5A8-7DAB-8145-BB7C-D98ED3FE464D}" destId="{8CD1355F-4403-D44E-84CE-06B737245200}" srcOrd="0" destOrd="0" presId="urn:microsoft.com/office/officeart/2005/8/layout/venn3"/>
    <dgm:cxn modelId="{4B519542-BB97-7442-B852-5D4168AC7167}" type="presParOf" srcId="{4C95C5A8-7DAB-8145-BB7C-D98ED3FE464D}" destId="{FFDC7576-7830-4C49-940E-37C7F6E56948}" srcOrd="1" destOrd="0" presId="urn:microsoft.com/office/officeart/2005/8/layout/venn3"/>
    <dgm:cxn modelId="{1FBBDE25-D473-C442-8193-C1338466D65C}" type="presParOf" srcId="{4C95C5A8-7DAB-8145-BB7C-D98ED3FE464D}" destId="{A89462F4-86B1-834B-A8B1-DD3A9F630B3D}" srcOrd="2" destOrd="0" presId="urn:microsoft.com/office/officeart/2005/8/layout/venn3"/>
    <dgm:cxn modelId="{3CA98528-604C-4242-B308-527530AA3971}" type="presParOf" srcId="{4C95C5A8-7DAB-8145-BB7C-D98ED3FE464D}" destId="{19600603-C1CC-114A-870F-494AFE3579D3}" srcOrd="3" destOrd="0" presId="urn:microsoft.com/office/officeart/2005/8/layout/venn3"/>
    <dgm:cxn modelId="{A6F5C1F1-4EFD-C84A-99BE-7F792009BD67}" type="presParOf" srcId="{4C95C5A8-7DAB-8145-BB7C-D98ED3FE464D}" destId="{48E57192-5139-2D40-82B7-9DD47D54B16F}" srcOrd="4" destOrd="0" presId="urn:microsoft.com/office/officeart/2005/8/layout/venn3"/>
    <dgm:cxn modelId="{09A8234C-803B-F546-B974-7326B0C127C5}" type="presParOf" srcId="{4C95C5A8-7DAB-8145-BB7C-D98ED3FE464D}" destId="{8864C17D-55FE-2246-86EB-4222CF7C764F}" srcOrd="5" destOrd="0" presId="urn:microsoft.com/office/officeart/2005/8/layout/venn3"/>
    <dgm:cxn modelId="{959D429F-4CBE-0D4F-A5C7-B7D94F546732}" type="presParOf" srcId="{4C95C5A8-7DAB-8145-BB7C-D98ED3FE464D}" destId="{765D7FB3-FB5B-0F4C-A9AF-497F30D06640}" srcOrd="6" destOrd="0" presId="urn:microsoft.com/office/officeart/2005/8/layout/venn3"/>
    <dgm:cxn modelId="{BA31791A-47D1-9F4A-B759-5B42AD3E88EA}" type="presParOf" srcId="{4C95C5A8-7DAB-8145-BB7C-D98ED3FE464D}" destId="{1E732483-22EF-B34A-A075-5897D57D9E0F}" srcOrd="7" destOrd="0" presId="urn:microsoft.com/office/officeart/2005/8/layout/venn3"/>
    <dgm:cxn modelId="{F57C7AFC-02A7-3C42-A5C9-D519632B1E00}" type="presParOf" srcId="{4C95C5A8-7DAB-8145-BB7C-D98ED3FE464D}" destId="{6307BB0B-9B66-554B-9A24-4FC657DA10C5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33C14D-5189-3149-8D40-01B90B216884}" type="doc">
      <dgm:prSet loTypeId="urn:microsoft.com/office/officeart/2005/8/layout/hProcess9" loCatId="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0E852043-B6D0-1344-9D05-5B5BCC7EC463}">
      <dgm:prSet custT="1"/>
      <dgm:spPr/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сегментация по характеру  предоставления банковских услуг </a:t>
          </a:r>
          <a:endParaRPr lang="x-none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26BA1A-FBAF-F643-9423-459BE6278C4D}" type="parTrans" cxnId="{E39A9833-BAC8-4A4A-8889-102D252DA73F}">
      <dgm:prSet/>
      <dgm:spPr/>
      <dgm:t>
        <a:bodyPr/>
        <a:lstStyle/>
        <a:p>
          <a:endParaRPr lang="en-US"/>
        </a:p>
      </dgm:t>
    </dgm:pt>
    <dgm:pt modelId="{A95B808E-EEDC-104D-B878-11AC61223523}" type="sibTrans" cxnId="{E39A9833-BAC8-4A4A-8889-102D252DA73F}">
      <dgm:prSet/>
      <dgm:spPr/>
      <dgm:t>
        <a:bodyPr/>
        <a:lstStyle/>
        <a:p>
          <a:endParaRPr lang="en-US"/>
        </a:p>
      </dgm:t>
    </dgm:pt>
    <dgm:pt modelId="{4A777277-4B01-464A-877B-3B20AAE09AEB}">
      <dgm:prSet custT="1"/>
      <dgm:spPr/>
      <dgm:t>
        <a:bodyPr/>
        <a:lstStyle/>
        <a:p>
          <a:r>
            <a:rPr lang="ru-RU" sz="1400">
              <a:latin typeface="Arial" panose="020B0604020202020204" pitchFamily="34" charset="0"/>
              <a:cs typeface="Arial" panose="020B0604020202020204" pitchFamily="34" charset="0"/>
            </a:rPr>
            <a:t>сегментация по клиентам </a:t>
          </a:r>
          <a:endParaRPr lang="x-non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970145-C281-7849-9FF6-6E7DCDC40761}" type="parTrans" cxnId="{25BBFBD1-17AB-9042-929F-CF14EBF9CF5C}">
      <dgm:prSet/>
      <dgm:spPr/>
      <dgm:t>
        <a:bodyPr/>
        <a:lstStyle/>
        <a:p>
          <a:endParaRPr lang="en-US"/>
        </a:p>
      </dgm:t>
    </dgm:pt>
    <dgm:pt modelId="{59D22B09-FAA3-5840-A0FA-93A237718F46}" type="sibTrans" cxnId="{25BBFBD1-17AB-9042-929F-CF14EBF9CF5C}">
      <dgm:prSet/>
      <dgm:spPr/>
      <dgm:t>
        <a:bodyPr/>
        <a:lstStyle/>
        <a:p>
          <a:endParaRPr lang="en-US"/>
        </a:p>
      </dgm:t>
    </dgm:pt>
    <dgm:pt modelId="{2D34962B-20AE-D84E-A0EA-7531A753EF5B}">
      <dgm:prSet custT="1"/>
      <dgm:spPr/>
      <dgm:t>
        <a:bodyPr/>
        <a:lstStyle/>
        <a:p>
          <a:r>
            <a:rPr lang="ru-RU" sz="1400">
              <a:latin typeface="Arial" panose="020B0604020202020204" pitchFamily="34" charset="0"/>
              <a:cs typeface="Arial" panose="020B0604020202020204" pitchFamily="34" charset="0"/>
            </a:rPr>
            <a:t>сегментация по нескольким переменным </a:t>
          </a:r>
          <a:endParaRPr lang="x-non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9950E9-74F8-0048-B585-B12CD8266917}" type="parTrans" cxnId="{C2BE513A-30F7-9F44-B578-BA65E648048E}">
      <dgm:prSet/>
      <dgm:spPr/>
      <dgm:t>
        <a:bodyPr/>
        <a:lstStyle/>
        <a:p>
          <a:endParaRPr lang="en-US"/>
        </a:p>
      </dgm:t>
    </dgm:pt>
    <dgm:pt modelId="{B96428AC-BC8D-414A-9050-879AD0675B56}" type="sibTrans" cxnId="{C2BE513A-30F7-9F44-B578-BA65E648048E}">
      <dgm:prSet/>
      <dgm:spPr/>
      <dgm:t>
        <a:bodyPr/>
        <a:lstStyle/>
        <a:p>
          <a:endParaRPr lang="en-US"/>
        </a:p>
      </dgm:t>
    </dgm:pt>
    <dgm:pt modelId="{24ECA9B7-AABA-3D4C-BB09-757CBA4BDC12}" type="pres">
      <dgm:prSet presAssocID="{0A33C14D-5189-3149-8D40-01B90B21688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595BAE-C14D-6840-A688-7B94D8EBB00B}" type="pres">
      <dgm:prSet presAssocID="{0A33C14D-5189-3149-8D40-01B90B216884}" presName="arrow" presStyleLbl="bgShp" presStyleIdx="0" presStyleCnt="1"/>
      <dgm:spPr/>
    </dgm:pt>
    <dgm:pt modelId="{44A3FCF3-0A78-7C42-B2E0-1BD122B58FA2}" type="pres">
      <dgm:prSet presAssocID="{0A33C14D-5189-3149-8D40-01B90B216884}" presName="linearProcess" presStyleCnt="0"/>
      <dgm:spPr/>
    </dgm:pt>
    <dgm:pt modelId="{F572F1B6-189B-DF4C-A621-BEEEF81C7323}" type="pres">
      <dgm:prSet presAssocID="{0E852043-B6D0-1344-9D05-5B5BCC7EC46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DA01FB-B5BB-7949-837E-E286518DCC47}" type="pres">
      <dgm:prSet presAssocID="{A95B808E-EEDC-104D-B878-11AC61223523}" presName="sibTrans" presStyleCnt="0"/>
      <dgm:spPr/>
    </dgm:pt>
    <dgm:pt modelId="{39AB9731-07E3-4F41-9FBE-075668A2B90B}" type="pres">
      <dgm:prSet presAssocID="{4A777277-4B01-464A-877B-3B20AAE09AE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03907F-D646-D54E-9254-A00BAAB7A739}" type="pres">
      <dgm:prSet presAssocID="{59D22B09-FAA3-5840-A0FA-93A237718F46}" presName="sibTrans" presStyleCnt="0"/>
      <dgm:spPr/>
    </dgm:pt>
    <dgm:pt modelId="{A2259215-6D8B-634C-9BC8-635005571FC5}" type="pres">
      <dgm:prSet presAssocID="{2D34962B-20AE-D84E-A0EA-7531A753EF5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739991-C3A5-9645-86C5-04753CA1E85E}" type="presOf" srcId="{4A777277-4B01-464A-877B-3B20AAE09AEB}" destId="{39AB9731-07E3-4F41-9FBE-075668A2B90B}" srcOrd="0" destOrd="0" presId="urn:microsoft.com/office/officeart/2005/8/layout/hProcess9"/>
    <dgm:cxn modelId="{C2BE513A-30F7-9F44-B578-BA65E648048E}" srcId="{0A33C14D-5189-3149-8D40-01B90B216884}" destId="{2D34962B-20AE-D84E-A0EA-7531A753EF5B}" srcOrd="2" destOrd="0" parTransId="{1C9950E9-74F8-0048-B585-B12CD8266917}" sibTransId="{B96428AC-BC8D-414A-9050-879AD0675B56}"/>
    <dgm:cxn modelId="{87A5BC6E-BCF7-A841-94E8-8CCFAF154ACB}" type="presOf" srcId="{0E852043-B6D0-1344-9D05-5B5BCC7EC463}" destId="{F572F1B6-189B-DF4C-A621-BEEEF81C7323}" srcOrd="0" destOrd="0" presId="urn:microsoft.com/office/officeart/2005/8/layout/hProcess9"/>
    <dgm:cxn modelId="{F5181B58-12D0-8B4F-9C33-3809AC75914C}" type="presOf" srcId="{0A33C14D-5189-3149-8D40-01B90B216884}" destId="{24ECA9B7-AABA-3D4C-BB09-757CBA4BDC12}" srcOrd="0" destOrd="0" presId="urn:microsoft.com/office/officeart/2005/8/layout/hProcess9"/>
    <dgm:cxn modelId="{25BBFBD1-17AB-9042-929F-CF14EBF9CF5C}" srcId="{0A33C14D-5189-3149-8D40-01B90B216884}" destId="{4A777277-4B01-464A-877B-3B20AAE09AEB}" srcOrd="1" destOrd="0" parTransId="{3C970145-C281-7849-9FF6-6E7DCDC40761}" sibTransId="{59D22B09-FAA3-5840-A0FA-93A237718F46}"/>
    <dgm:cxn modelId="{46DC4592-2ADC-7443-9160-B81B88771379}" type="presOf" srcId="{2D34962B-20AE-D84E-A0EA-7531A753EF5B}" destId="{A2259215-6D8B-634C-9BC8-635005571FC5}" srcOrd="0" destOrd="0" presId="urn:microsoft.com/office/officeart/2005/8/layout/hProcess9"/>
    <dgm:cxn modelId="{E39A9833-BAC8-4A4A-8889-102D252DA73F}" srcId="{0A33C14D-5189-3149-8D40-01B90B216884}" destId="{0E852043-B6D0-1344-9D05-5B5BCC7EC463}" srcOrd="0" destOrd="0" parTransId="{B726BA1A-FBAF-F643-9423-459BE6278C4D}" sibTransId="{A95B808E-EEDC-104D-B878-11AC61223523}"/>
    <dgm:cxn modelId="{9E58EEE4-427E-FE40-AE1D-2600098E066C}" type="presParOf" srcId="{24ECA9B7-AABA-3D4C-BB09-757CBA4BDC12}" destId="{DC595BAE-C14D-6840-A688-7B94D8EBB00B}" srcOrd="0" destOrd="0" presId="urn:microsoft.com/office/officeart/2005/8/layout/hProcess9"/>
    <dgm:cxn modelId="{D63F1D13-B32E-6F40-BDC4-A1AE70A9B2C3}" type="presParOf" srcId="{24ECA9B7-AABA-3D4C-BB09-757CBA4BDC12}" destId="{44A3FCF3-0A78-7C42-B2E0-1BD122B58FA2}" srcOrd="1" destOrd="0" presId="urn:microsoft.com/office/officeart/2005/8/layout/hProcess9"/>
    <dgm:cxn modelId="{59978104-A7B3-9C42-8670-EF655F6DC4AC}" type="presParOf" srcId="{44A3FCF3-0A78-7C42-B2E0-1BD122B58FA2}" destId="{F572F1B6-189B-DF4C-A621-BEEEF81C7323}" srcOrd="0" destOrd="0" presId="urn:microsoft.com/office/officeart/2005/8/layout/hProcess9"/>
    <dgm:cxn modelId="{C4D0BEA0-6D86-744B-BF47-0AF2B69E9E11}" type="presParOf" srcId="{44A3FCF3-0A78-7C42-B2E0-1BD122B58FA2}" destId="{3DDA01FB-B5BB-7949-837E-E286518DCC47}" srcOrd="1" destOrd="0" presId="urn:microsoft.com/office/officeart/2005/8/layout/hProcess9"/>
    <dgm:cxn modelId="{07F75DE0-6152-AD49-BDC4-DBB3877515BF}" type="presParOf" srcId="{44A3FCF3-0A78-7C42-B2E0-1BD122B58FA2}" destId="{39AB9731-07E3-4F41-9FBE-075668A2B90B}" srcOrd="2" destOrd="0" presId="urn:microsoft.com/office/officeart/2005/8/layout/hProcess9"/>
    <dgm:cxn modelId="{CAAB52B9-AA40-E047-BA1B-413F254590FD}" type="presParOf" srcId="{44A3FCF3-0A78-7C42-B2E0-1BD122B58FA2}" destId="{DC03907F-D646-D54E-9254-A00BAAB7A739}" srcOrd="3" destOrd="0" presId="urn:microsoft.com/office/officeart/2005/8/layout/hProcess9"/>
    <dgm:cxn modelId="{EE90F201-2245-DC43-944A-47C44288C564}" type="presParOf" srcId="{44A3FCF3-0A78-7C42-B2E0-1BD122B58FA2}" destId="{A2259215-6D8B-634C-9BC8-635005571FC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90F600-B1E3-064D-A50C-ACF0BFC207A9}" type="doc">
      <dgm:prSet loTypeId="urn:microsoft.com/office/officeart/2005/8/layout/matrix2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B4B879-6A56-FF46-B167-1789A6934E22}">
      <dgm:prSet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Корпоративный 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рынок</a:t>
          </a:r>
          <a:endParaRPr lang="x-non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FB82BC-9F17-F44F-90BD-8C4973C089F8}" type="parTrans" cxnId="{A722872C-8C72-474C-9D98-86607810E943}">
      <dgm:prSet/>
      <dgm:spPr/>
      <dgm:t>
        <a:bodyPr/>
        <a:lstStyle/>
        <a:p>
          <a:endParaRPr lang="en-US"/>
        </a:p>
      </dgm:t>
    </dgm:pt>
    <dgm:pt modelId="{104FE6CD-207A-7F49-AC3E-854F6D47628D}" type="sibTrans" cxnId="{A722872C-8C72-474C-9D98-86607810E943}">
      <dgm:prSet/>
      <dgm:spPr/>
      <dgm:t>
        <a:bodyPr/>
        <a:lstStyle/>
        <a:p>
          <a:endParaRPr lang="en-US"/>
        </a:p>
      </dgm:t>
    </dgm:pt>
    <dgm:pt modelId="{E4968207-5C60-D945-89A8-5045967B7EA5}">
      <dgm:prSet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Розничный 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рынок</a:t>
          </a:r>
          <a:endParaRPr lang="x-non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560B9B-6E94-DB41-8C05-74278B40E452}" type="parTrans" cxnId="{A971AA50-71E1-A848-8BA8-CF499DB6CB93}">
      <dgm:prSet/>
      <dgm:spPr/>
      <dgm:t>
        <a:bodyPr/>
        <a:lstStyle/>
        <a:p>
          <a:endParaRPr lang="en-US"/>
        </a:p>
      </dgm:t>
    </dgm:pt>
    <dgm:pt modelId="{8A0F3DC4-BDBE-FA4B-BB18-B57357B8FF10}" type="sibTrans" cxnId="{A971AA50-71E1-A848-8BA8-CF499DB6CB93}">
      <dgm:prSet/>
      <dgm:spPr/>
      <dgm:t>
        <a:bodyPr/>
        <a:lstStyle/>
        <a:p>
          <a:endParaRPr lang="en-US"/>
        </a:p>
      </dgm:t>
    </dgm:pt>
    <dgm:pt modelId="{F6386C21-43FB-E84D-AFEA-F55CE1296D01}">
      <dgm:prSet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Кредитно-финансовые 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институты</a:t>
          </a:r>
          <a:endParaRPr lang="x-none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6F0F43-49AF-B347-89AF-4FC9483AEAFE}" type="parTrans" cxnId="{EC2D2ACD-80C7-864A-A8B8-CCEC4421D4F7}">
      <dgm:prSet/>
      <dgm:spPr/>
      <dgm:t>
        <a:bodyPr/>
        <a:lstStyle/>
        <a:p>
          <a:endParaRPr lang="en-US"/>
        </a:p>
      </dgm:t>
    </dgm:pt>
    <dgm:pt modelId="{5B22DCB3-2435-2F4A-B4B2-E818CC0799ED}" type="sibTrans" cxnId="{EC2D2ACD-80C7-864A-A8B8-CCEC4421D4F7}">
      <dgm:prSet/>
      <dgm:spPr/>
      <dgm:t>
        <a:bodyPr/>
        <a:lstStyle/>
        <a:p>
          <a:endParaRPr lang="en-US"/>
        </a:p>
      </dgm:t>
    </dgm:pt>
    <dgm:pt modelId="{077C8F9D-24AA-1E4D-A031-7A6EFA0F13A2}">
      <dgm:prSet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Правительственный 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рынок</a:t>
          </a:r>
          <a:endParaRPr lang="x-non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8D1388-0B0A-C040-8F97-95E5E58391DF}" type="parTrans" cxnId="{52B87FFA-CB55-374A-BF28-0044570EB737}">
      <dgm:prSet/>
      <dgm:spPr/>
      <dgm:t>
        <a:bodyPr/>
        <a:lstStyle/>
        <a:p>
          <a:endParaRPr lang="en-US"/>
        </a:p>
      </dgm:t>
    </dgm:pt>
    <dgm:pt modelId="{963E55C9-5AFA-7448-A000-31473997FCD3}" type="sibTrans" cxnId="{52B87FFA-CB55-374A-BF28-0044570EB737}">
      <dgm:prSet/>
      <dgm:spPr/>
      <dgm:t>
        <a:bodyPr/>
        <a:lstStyle/>
        <a:p>
          <a:endParaRPr lang="en-US"/>
        </a:p>
      </dgm:t>
    </dgm:pt>
    <dgm:pt modelId="{23499FAF-8EBE-BE49-B45D-90A23C981DF4}" type="pres">
      <dgm:prSet presAssocID="{EB90F600-B1E3-064D-A50C-ACF0BFC207A9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1E3975-0B07-4740-8F7B-BE718BCD276C}" type="pres">
      <dgm:prSet presAssocID="{EB90F600-B1E3-064D-A50C-ACF0BFC207A9}" presName="axisShape" presStyleLbl="bgShp" presStyleIdx="0" presStyleCnt="1" custScaleX="118502"/>
      <dgm:spPr/>
    </dgm:pt>
    <dgm:pt modelId="{255D72F9-FB74-BB47-8A61-A55BC5DDEC03}" type="pres">
      <dgm:prSet presAssocID="{EB90F600-B1E3-064D-A50C-ACF0BFC207A9}" presName="rect1" presStyleLbl="node1" presStyleIdx="0" presStyleCnt="4" custScaleX="1185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ADF875-FDEC-EC49-9FBC-A4AEF1519F6B}" type="pres">
      <dgm:prSet presAssocID="{EB90F600-B1E3-064D-A50C-ACF0BFC207A9}" presName="rect2" presStyleLbl="node1" presStyleIdx="1" presStyleCnt="4" custScaleX="1185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64F0EC-03C4-1347-A971-C4BC988A2498}" type="pres">
      <dgm:prSet presAssocID="{EB90F600-B1E3-064D-A50C-ACF0BFC207A9}" presName="rect3" presStyleLbl="node1" presStyleIdx="2" presStyleCnt="4" custScaleX="1185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837F9-2F70-7C46-875C-12128C1C84AF}" type="pres">
      <dgm:prSet presAssocID="{EB90F600-B1E3-064D-A50C-ACF0BFC207A9}" presName="rect4" presStyleLbl="node1" presStyleIdx="3" presStyleCnt="4" custScaleX="1185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CC4F83-EFC4-454F-9A15-AD2DE70811D7}" type="presOf" srcId="{32B4B879-6A56-FF46-B167-1789A6934E22}" destId="{255D72F9-FB74-BB47-8A61-A55BC5DDEC03}" srcOrd="0" destOrd="0" presId="urn:microsoft.com/office/officeart/2005/8/layout/matrix2"/>
    <dgm:cxn modelId="{EC2D2ACD-80C7-864A-A8B8-CCEC4421D4F7}" srcId="{EB90F600-B1E3-064D-A50C-ACF0BFC207A9}" destId="{F6386C21-43FB-E84D-AFEA-F55CE1296D01}" srcOrd="2" destOrd="0" parTransId="{2E6F0F43-49AF-B347-89AF-4FC9483AEAFE}" sibTransId="{5B22DCB3-2435-2F4A-B4B2-E818CC0799ED}"/>
    <dgm:cxn modelId="{27954B4C-16FC-394A-9405-619E2E77F365}" type="presOf" srcId="{077C8F9D-24AA-1E4D-A031-7A6EFA0F13A2}" destId="{D12837F9-2F70-7C46-875C-12128C1C84AF}" srcOrd="0" destOrd="0" presId="urn:microsoft.com/office/officeart/2005/8/layout/matrix2"/>
    <dgm:cxn modelId="{A971AA50-71E1-A848-8BA8-CF499DB6CB93}" srcId="{EB90F600-B1E3-064D-A50C-ACF0BFC207A9}" destId="{E4968207-5C60-D945-89A8-5045967B7EA5}" srcOrd="1" destOrd="0" parTransId="{FB560B9B-6E94-DB41-8C05-74278B40E452}" sibTransId="{8A0F3DC4-BDBE-FA4B-BB18-B57357B8FF10}"/>
    <dgm:cxn modelId="{14F44E78-7556-154D-9380-2442E52D56AD}" type="presOf" srcId="{EB90F600-B1E3-064D-A50C-ACF0BFC207A9}" destId="{23499FAF-8EBE-BE49-B45D-90A23C981DF4}" srcOrd="0" destOrd="0" presId="urn:microsoft.com/office/officeart/2005/8/layout/matrix2"/>
    <dgm:cxn modelId="{31F71191-5CC1-384B-BD9D-F82BC44B4A06}" type="presOf" srcId="{F6386C21-43FB-E84D-AFEA-F55CE1296D01}" destId="{2764F0EC-03C4-1347-A971-C4BC988A2498}" srcOrd="0" destOrd="0" presId="urn:microsoft.com/office/officeart/2005/8/layout/matrix2"/>
    <dgm:cxn modelId="{52B87FFA-CB55-374A-BF28-0044570EB737}" srcId="{EB90F600-B1E3-064D-A50C-ACF0BFC207A9}" destId="{077C8F9D-24AA-1E4D-A031-7A6EFA0F13A2}" srcOrd="3" destOrd="0" parTransId="{CC8D1388-0B0A-C040-8F97-95E5E58391DF}" sibTransId="{963E55C9-5AFA-7448-A000-31473997FCD3}"/>
    <dgm:cxn modelId="{33C73C62-F723-2D4E-B146-589DD25A9A03}" type="presOf" srcId="{E4968207-5C60-D945-89A8-5045967B7EA5}" destId="{D9ADF875-FDEC-EC49-9FBC-A4AEF1519F6B}" srcOrd="0" destOrd="0" presId="urn:microsoft.com/office/officeart/2005/8/layout/matrix2"/>
    <dgm:cxn modelId="{A722872C-8C72-474C-9D98-86607810E943}" srcId="{EB90F600-B1E3-064D-A50C-ACF0BFC207A9}" destId="{32B4B879-6A56-FF46-B167-1789A6934E22}" srcOrd="0" destOrd="0" parTransId="{04FB82BC-9F17-F44F-90BD-8C4973C089F8}" sibTransId="{104FE6CD-207A-7F49-AC3E-854F6D47628D}"/>
    <dgm:cxn modelId="{B7E8D6EE-D4E9-F64A-BDC4-8FA3656A7502}" type="presParOf" srcId="{23499FAF-8EBE-BE49-B45D-90A23C981DF4}" destId="{931E3975-0B07-4740-8F7B-BE718BCD276C}" srcOrd="0" destOrd="0" presId="urn:microsoft.com/office/officeart/2005/8/layout/matrix2"/>
    <dgm:cxn modelId="{C1A8CA28-E596-F640-B60A-5AEEBFC00420}" type="presParOf" srcId="{23499FAF-8EBE-BE49-B45D-90A23C981DF4}" destId="{255D72F9-FB74-BB47-8A61-A55BC5DDEC03}" srcOrd="1" destOrd="0" presId="urn:microsoft.com/office/officeart/2005/8/layout/matrix2"/>
    <dgm:cxn modelId="{26C1DEDA-9FC5-5B40-BEF0-FE50BD676EB9}" type="presParOf" srcId="{23499FAF-8EBE-BE49-B45D-90A23C981DF4}" destId="{D9ADF875-FDEC-EC49-9FBC-A4AEF1519F6B}" srcOrd="2" destOrd="0" presId="urn:microsoft.com/office/officeart/2005/8/layout/matrix2"/>
    <dgm:cxn modelId="{AEDA39D1-5439-734D-8565-FB9C5D3960AB}" type="presParOf" srcId="{23499FAF-8EBE-BE49-B45D-90A23C981DF4}" destId="{2764F0EC-03C4-1347-A971-C4BC988A2498}" srcOrd="3" destOrd="0" presId="urn:microsoft.com/office/officeart/2005/8/layout/matrix2"/>
    <dgm:cxn modelId="{72F8839F-6B48-3B4B-A1EC-4FE625FF86CF}" type="presParOf" srcId="{23499FAF-8EBE-BE49-B45D-90A23C981DF4}" destId="{D12837F9-2F70-7C46-875C-12128C1C84AF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6283848-1299-1140-884D-7877D8552191}" type="doc">
      <dgm:prSet loTypeId="urn:microsoft.com/office/officeart/2005/8/layout/process4" loCatId="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AAF26B91-9DB4-0B4A-BDD0-8ACC09340604}">
      <dgm:prSet custT="1"/>
      <dgm:spPr/>
      <dgm:t>
        <a:bodyPr/>
        <a:lstStyle/>
        <a:p>
          <a:r>
            <a:rPr lang="ru-RU" sz="1400" dirty="0">
              <a:latin typeface="Arial" panose="020B0604020202020204" pitchFamily="34" charset="0"/>
              <a:cs typeface="Arial" panose="020B0604020202020204" pitchFamily="34" charset="0"/>
            </a:rPr>
            <a:t>Оборот</a:t>
          </a:r>
          <a:r>
            <a:rPr lang="x-none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84234F47-1328-464D-A3C0-71E2840C31BB}" type="parTrans" cxnId="{F1BEDEDB-7572-8442-81BE-D106AFCA0180}">
      <dgm:prSet/>
      <dgm:spPr/>
      <dgm:t>
        <a:bodyPr/>
        <a:lstStyle/>
        <a:p>
          <a:endParaRPr lang="en-US"/>
        </a:p>
      </dgm:t>
    </dgm:pt>
    <dgm:pt modelId="{C6741450-F0E8-F240-B1B5-18DFB8FA2563}" type="sibTrans" cxnId="{F1BEDEDB-7572-8442-81BE-D106AFCA0180}">
      <dgm:prSet/>
      <dgm:spPr/>
      <dgm:t>
        <a:bodyPr/>
        <a:lstStyle/>
        <a:p>
          <a:endParaRPr lang="en-US"/>
        </a:p>
      </dgm:t>
    </dgm:pt>
    <dgm:pt modelId="{771993EB-456F-5E4C-92B8-BF2FB9574F4A}">
      <dgm:prSet custT="1"/>
      <dgm:spPr/>
      <dgm:t>
        <a:bodyPr/>
        <a:lstStyle/>
        <a:p>
          <a:r>
            <a:rPr lang="ru-RU" sz="1400">
              <a:latin typeface="Arial" panose="020B0604020202020204" pitchFamily="34" charset="0"/>
              <a:cs typeface="Arial" panose="020B0604020202020204" pitchFamily="34" charset="0"/>
            </a:rPr>
            <a:t>География</a:t>
          </a:r>
          <a:endParaRPr lang="x-non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6B58EE-EABC-754B-94D1-E2C27C582006}" type="parTrans" cxnId="{2DA544AB-BA16-7B4F-A583-761E1EB60F25}">
      <dgm:prSet/>
      <dgm:spPr/>
      <dgm:t>
        <a:bodyPr/>
        <a:lstStyle/>
        <a:p>
          <a:endParaRPr lang="en-US"/>
        </a:p>
      </dgm:t>
    </dgm:pt>
    <dgm:pt modelId="{1DE0DA3B-B749-4B46-A05F-593E1D0DE3D4}" type="sibTrans" cxnId="{2DA544AB-BA16-7B4F-A583-761E1EB60F25}">
      <dgm:prSet/>
      <dgm:spPr/>
      <dgm:t>
        <a:bodyPr/>
        <a:lstStyle/>
        <a:p>
          <a:endParaRPr lang="en-US"/>
        </a:p>
      </dgm:t>
    </dgm:pt>
    <dgm:pt modelId="{DBF7BB7D-5B4F-D24C-8CFC-A9199FC824A6}">
      <dgm:prSet custT="1"/>
      <dgm:spPr/>
      <dgm:t>
        <a:bodyPr/>
        <a:lstStyle/>
        <a:p>
          <a:r>
            <a:rPr lang="ru-RU" sz="1400">
              <a:latin typeface="Arial" panose="020B0604020202020204" pitchFamily="34" charset="0"/>
              <a:cs typeface="Arial" panose="020B0604020202020204" pitchFamily="34" charset="0"/>
            </a:rPr>
            <a:t>Учет особенностей производства</a:t>
          </a:r>
          <a:endParaRPr lang="x-non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64878D-FFB1-0241-AE9B-4E79A1919168}" type="parTrans" cxnId="{2716B322-8F54-B942-A6FA-19068BAE4C68}">
      <dgm:prSet/>
      <dgm:spPr/>
      <dgm:t>
        <a:bodyPr/>
        <a:lstStyle/>
        <a:p>
          <a:endParaRPr lang="en-US"/>
        </a:p>
      </dgm:t>
    </dgm:pt>
    <dgm:pt modelId="{B1B22196-521C-214F-9E38-0F0996B57A89}" type="sibTrans" cxnId="{2716B322-8F54-B942-A6FA-19068BAE4C68}">
      <dgm:prSet/>
      <dgm:spPr/>
      <dgm:t>
        <a:bodyPr/>
        <a:lstStyle/>
        <a:p>
          <a:endParaRPr lang="en-US"/>
        </a:p>
      </dgm:t>
    </dgm:pt>
    <dgm:pt modelId="{F55DF321-F833-AA43-B6FB-E5711506A823}">
      <dgm:prSet custT="1"/>
      <dgm:spPr/>
      <dgm:t>
        <a:bodyPr/>
        <a:lstStyle/>
        <a:p>
          <a:r>
            <a:rPr lang="ru-RU" sz="1400">
              <a:latin typeface="Arial" panose="020B0604020202020204" pitchFamily="34" charset="0"/>
              <a:cs typeface="Arial" panose="020B0604020202020204" pitchFamily="34" charset="0"/>
            </a:rPr>
            <a:t>Наличие дочерних компаний</a:t>
          </a:r>
          <a:endParaRPr lang="x-non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903D22-8436-2D4D-BE33-CAD1E14E27DF}" type="parTrans" cxnId="{44CBBD09-03C1-E84E-952D-0ADC02B20663}">
      <dgm:prSet/>
      <dgm:spPr/>
      <dgm:t>
        <a:bodyPr/>
        <a:lstStyle/>
        <a:p>
          <a:endParaRPr lang="en-US"/>
        </a:p>
      </dgm:t>
    </dgm:pt>
    <dgm:pt modelId="{8FD050FC-C637-834B-852E-87939D90DC74}" type="sibTrans" cxnId="{44CBBD09-03C1-E84E-952D-0ADC02B20663}">
      <dgm:prSet/>
      <dgm:spPr/>
      <dgm:t>
        <a:bodyPr/>
        <a:lstStyle/>
        <a:p>
          <a:endParaRPr lang="en-US"/>
        </a:p>
      </dgm:t>
    </dgm:pt>
    <dgm:pt modelId="{519EF390-82B0-2B47-B7C1-2871BACE5B6D}">
      <dgm:prSet custT="1"/>
      <dgm:spPr/>
      <dgm:t>
        <a:bodyPr/>
        <a:lstStyle/>
        <a:p>
          <a:r>
            <a:rPr lang="ru-RU" sz="1400">
              <a:latin typeface="Arial" panose="020B0604020202020204" pitchFamily="34" charset="0"/>
              <a:cs typeface="Arial" panose="020B0604020202020204" pitchFamily="34" charset="0"/>
            </a:rPr>
            <a:t>Количество занятых работников</a:t>
          </a:r>
          <a:endParaRPr lang="x-non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F55F09-E582-C34B-9A38-EFC95BF79664}" type="parTrans" cxnId="{924DA61D-64B8-D54F-A19C-CB6404CF5AAC}">
      <dgm:prSet/>
      <dgm:spPr/>
      <dgm:t>
        <a:bodyPr/>
        <a:lstStyle/>
        <a:p>
          <a:endParaRPr lang="en-US"/>
        </a:p>
      </dgm:t>
    </dgm:pt>
    <dgm:pt modelId="{5F58D1ED-E0E7-A84A-A2D8-34FC7FA2FD0A}" type="sibTrans" cxnId="{924DA61D-64B8-D54F-A19C-CB6404CF5AAC}">
      <dgm:prSet/>
      <dgm:spPr/>
      <dgm:t>
        <a:bodyPr/>
        <a:lstStyle/>
        <a:p>
          <a:endParaRPr lang="en-US"/>
        </a:p>
      </dgm:t>
    </dgm:pt>
    <dgm:pt modelId="{52A78994-AE5E-AF40-B851-88D0FFF0C213}">
      <dgm:prSet custT="1"/>
      <dgm:spPr/>
      <dgm:t>
        <a:bodyPr/>
        <a:lstStyle/>
        <a:p>
          <a:r>
            <a:rPr lang="ru-RU" sz="1400">
              <a:latin typeface="Arial" panose="020B0604020202020204" pitchFamily="34" charset="0"/>
              <a:cs typeface="Arial" panose="020B0604020202020204" pitchFamily="34" charset="0"/>
            </a:rPr>
            <a:t>Уровень экспортных продаж</a:t>
          </a:r>
          <a:endParaRPr lang="x-non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F5CD97-17DC-E947-87A1-E217AED6DDDA}" type="parTrans" cxnId="{AD38E112-5A22-6944-B6D8-EEE55ECA5DB5}">
      <dgm:prSet/>
      <dgm:spPr/>
      <dgm:t>
        <a:bodyPr/>
        <a:lstStyle/>
        <a:p>
          <a:endParaRPr lang="en-US"/>
        </a:p>
      </dgm:t>
    </dgm:pt>
    <dgm:pt modelId="{82C51040-082C-EC45-9FBB-39F689B8169A}" type="sibTrans" cxnId="{AD38E112-5A22-6944-B6D8-EEE55ECA5DB5}">
      <dgm:prSet/>
      <dgm:spPr/>
      <dgm:t>
        <a:bodyPr/>
        <a:lstStyle/>
        <a:p>
          <a:endParaRPr lang="en-US"/>
        </a:p>
      </dgm:t>
    </dgm:pt>
    <dgm:pt modelId="{0043FD3B-5E8A-A14B-A84B-564714A24DC8}">
      <dgm:prSet custT="1"/>
      <dgm:spPr/>
      <dgm:t>
        <a:bodyPr/>
        <a:lstStyle/>
        <a:p>
          <a:r>
            <a:rPr lang="ru-RU" sz="1400">
              <a:latin typeface="Arial" panose="020B0604020202020204" pitchFamily="34" charset="0"/>
              <a:cs typeface="Arial" panose="020B0604020202020204" pitchFamily="34" charset="0"/>
            </a:rPr>
            <a:t>Показатель числа зарубежных офисов и филиалов</a:t>
          </a:r>
          <a:endParaRPr lang="x-non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CBF880-8BDE-7745-BE3C-A4354A424196}" type="parTrans" cxnId="{AB52C702-3938-D241-ADE7-DD69813D2822}">
      <dgm:prSet/>
      <dgm:spPr/>
      <dgm:t>
        <a:bodyPr/>
        <a:lstStyle/>
        <a:p>
          <a:endParaRPr lang="en-US"/>
        </a:p>
      </dgm:t>
    </dgm:pt>
    <dgm:pt modelId="{9DEBDC11-6FC7-E043-88E0-27639213C044}" type="sibTrans" cxnId="{AB52C702-3938-D241-ADE7-DD69813D2822}">
      <dgm:prSet/>
      <dgm:spPr/>
      <dgm:t>
        <a:bodyPr/>
        <a:lstStyle/>
        <a:p>
          <a:endParaRPr lang="en-US"/>
        </a:p>
      </dgm:t>
    </dgm:pt>
    <dgm:pt modelId="{C02D9832-F8FE-9A45-B654-F58A2826D518}">
      <dgm:prSet custT="1"/>
      <dgm:spPr/>
      <dgm:t>
        <a:bodyPr/>
        <a:lstStyle/>
        <a:p>
          <a:r>
            <a:rPr lang="ru-RU" sz="1400">
              <a:latin typeface="Arial" panose="020B0604020202020204" pitchFamily="34" charset="0"/>
              <a:cs typeface="Arial" panose="020B0604020202020204" pitchFamily="34" charset="0"/>
            </a:rPr>
            <a:t>Наличие оборотных средств</a:t>
          </a:r>
          <a:endParaRPr lang="x-non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F6FEA9-B77D-EA43-8CF4-8C591B5E3994}" type="parTrans" cxnId="{E430D4E1-AB48-AF4A-859E-16C559BEB4E9}">
      <dgm:prSet/>
      <dgm:spPr/>
      <dgm:t>
        <a:bodyPr/>
        <a:lstStyle/>
        <a:p>
          <a:endParaRPr lang="en-US"/>
        </a:p>
      </dgm:t>
    </dgm:pt>
    <dgm:pt modelId="{703BF36B-9BA0-8047-8E9F-5CF3EADD6920}" type="sibTrans" cxnId="{E430D4E1-AB48-AF4A-859E-16C559BEB4E9}">
      <dgm:prSet/>
      <dgm:spPr/>
      <dgm:t>
        <a:bodyPr/>
        <a:lstStyle/>
        <a:p>
          <a:endParaRPr lang="en-US"/>
        </a:p>
      </dgm:t>
    </dgm:pt>
    <dgm:pt modelId="{569058F8-D097-DA4D-9D21-E5262D302172}">
      <dgm:prSet custT="1"/>
      <dgm:spPr/>
      <dgm:t>
        <a:bodyPr/>
        <a:lstStyle/>
        <a:p>
          <a:r>
            <a:rPr lang="ru-RU" sz="1400">
              <a:latin typeface="Arial" panose="020B0604020202020204" pitchFamily="34" charset="0"/>
              <a:cs typeface="Arial" panose="020B0604020202020204" pitchFamily="34" charset="0"/>
            </a:rPr>
            <a:t>Текущие обязательства</a:t>
          </a:r>
          <a:endParaRPr lang="x-non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C853E1-0246-444D-BE73-3A2EF22821AC}" type="parTrans" cxnId="{F7601FCF-1A4A-C04B-A6F6-12731267C093}">
      <dgm:prSet/>
      <dgm:spPr/>
      <dgm:t>
        <a:bodyPr/>
        <a:lstStyle/>
        <a:p>
          <a:endParaRPr lang="en-US"/>
        </a:p>
      </dgm:t>
    </dgm:pt>
    <dgm:pt modelId="{6AE7062B-B544-EE43-B404-BCDEC4BF5494}" type="sibTrans" cxnId="{F7601FCF-1A4A-C04B-A6F6-12731267C093}">
      <dgm:prSet/>
      <dgm:spPr/>
      <dgm:t>
        <a:bodyPr/>
        <a:lstStyle/>
        <a:p>
          <a:endParaRPr lang="en-US"/>
        </a:p>
      </dgm:t>
    </dgm:pt>
    <dgm:pt modelId="{5612DFD6-15F0-FD4C-B332-D3128B5410D1}">
      <dgm:prSet custT="1"/>
      <dgm:spPr/>
      <dgm:t>
        <a:bodyPr/>
        <a:lstStyle/>
        <a:p>
          <a:r>
            <a:rPr lang="ru-RU" sz="1400">
              <a:latin typeface="Arial" panose="020B0604020202020204" pitchFamily="34" charset="0"/>
              <a:cs typeface="Arial" panose="020B0604020202020204" pitchFamily="34" charset="0"/>
            </a:rPr>
            <a:t>Состав и размер основных средств</a:t>
          </a:r>
          <a:endParaRPr lang="x-non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B77654-B91D-AB40-8C1F-BF71BC62F73B}" type="parTrans" cxnId="{C5F32E15-F4DB-4E47-B1C0-405413FE7E3B}">
      <dgm:prSet/>
      <dgm:spPr/>
      <dgm:t>
        <a:bodyPr/>
        <a:lstStyle/>
        <a:p>
          <a:endParaRPr lang="en-US"/>
        </a:p>
      </dgm:t>
    </dgm:pt>
    <dgm:pt modelId="{7315E9C5-D3D0-AF4D-B1E8-D6D816DE8E8F}" type="sibTrans" cxnId="{C5F32E15-F4DB-4E47-B1C0-405413FE7E3B}">
      <dgm:prSet/>
      <dgm:spPr/>
      <dgm:t>
        <a:bodyPr/>
        <a:lstStyle/>
        <a:p>
          <a:endParaRPr lang="en-US"/>
        </a:p>
      </dgm:t>
    </dgm:pt>
    <dgm:pt modelId="{C3E1BD50-C383-2B4A-9E71-01F3264A1B0D}">
      <dgm:prSet custT="1"/>
      <dgm:spPr/>
      <dgm:t>
        <a:bodyPr/>
        <a:lstStyle/>
        <a:p>
          <a:r>
            <a:rPr lang="ru-RU" sz="1400">
              <a:latin typeface="Arial" panose="020B0604020202020204" pitchFamily="34" charset="0"/>
              <a:cs typeface="Arial" panose="020B0604020202020204" pitchFamily="34" charset="0"/>
            </a:rPr>
            <a:t>Долгосрочная и краткосрочная задолженность</a:t>
          </a:r>
          <a:endParaRPr lang="x-non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CE9D36-A00F-9243-ACD1-95D4EAFF173E}" type="parTrans" cxnId="{C207E89F-6465-0B42-B682-18815B25E466}">
      <dgm:prSet/>
      <dgm:spPr/>
      <dgm:t>
        <a:bodyPr/>
        <a:lstStyle/>
        <a:p>
          <a:endParaRPr lang="en-US"/>
        </a:p>
      </dgm:t>
    </dgm:pt>
    <dgm:pt modelId="{AF0A0DBC-C185-F94B-ABE0-76FC68B27D3A}" type="sibTrans" cxnId="{C207E89F-6465-0B42-B682-18815B25E466}">
      <dgm:prSet/>
      <dgm:spPr/>
      <dgm:t>
        <a:bodyPr/>
        <a:lstStyle/>
        <a:p>
          <a:endParaRPr lang="en-US"/>
        </a:p>
      </dgm:t>
    </dgm:pt>
    <dgm:pt modelId="{CC329480-8B91-494A-A925-2C2CDEBEDB4A}">
      <dgm:prSet custT="1"/>
      <dgm:spPr/>
      <dgm:t>
        <a:bodyPr/>
        <a:lstStyle/>
        <a:p>
          <a:r>
            <a:rPr lang="ru-RU" sz="1400">
              <a:latin typeface="Arial" panose="020B0604020202020204" pitchFamily="34" charset="0"/>
              <a:cs typeface="Arial" panose="020B0604020202020204" pitchFamily="34" charset="0"/>
            </a:rPr>
            <a:t>Показатель ритмичности погашения</a:t>
          </a:r>
          <a:endParaRPr lang="x-non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3BB63D-CBE0-BB4E-B6AB-E736B942E4CA}" type="parTrans" cxnId="{38BCF253-2948-0241-A9CE-201D6C0DBDDF}">
      <dgm:prSet/>
      <dgm:spPr/>
      <dgm:t>
        <a:bodyPr/>
        <a:lstStyle/>
        <a:p>
          <a:endParaRPr lang="en-US"/>
        </a:p>
      </dgm:t>
    </dgm:pt>
    <dgm:pt modelId="{57E71B4E-5CE5-9E47-A15D-F8C3A2A11D02}" type="sibTrans" cxnId="{38BCF253-2948-0241-A9CE-201D6C0DBDDF}">
      <dgm:prSet/>
      <dgm:spPr/>
      <dgm:t>
        <a:bodyPr/>
        <a:lstStyle/>
        <a:p>
          <a:endParaRPr lang="en-US"/>
        </a:p>
      </dgm:t>
    </dgm:pt>
    <dgm:pt modelId="{9CBE6D71-05B5-4540-8CF1-85D184D12070}">
      <dgm:prSet custT="1"/>
      <dgm:spPr/>
      <dgm:t>
        <a:bodyPr/>
        <a:lstStyle/>
        <a:p>
          <a:r>
            <a:rPr lang="ru-RU" sz="1400">
              <a:latin typeface="Arial" panose="020B0604020202020204" pitchFamily="34" charset="0"/>
              <a:cs typeface="Arial" panose="020B0604020202020204" pitchFamily="34" charset="0"/>
            </a:rPr>
            <a:t>Размер прибыльности банка</a:t>
          </a:r>
          <a:endParaRPr lang="x-non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5CDE11-17E9-3E48-B2B4-A81AEA35F5A6}" type="parTrans" cxnId="{60F7D6A0-9692-3D4F-A564-853CDAD14B97}">
      <dgm:prSet/>
      <dgm:spPr/>
      <dgm:t>
        <a:bodyPr/>
        <a:lstStyle/>
        <a:p>
          <a:endParaRPr lang="en-US"/>
        </a:p>
      </dgm:t>
    </dgm:pt>
    <dgm:pt modelId="{950826F8-C55A-C14F-9796-FFD0B60D0BDD}" type="sibTrans" cxnId="{60F7D6A0-9692-3D4F-A564-853CDAD14B97}">
      <dgm:prSet/>
      <dgm:spPr/>
      <dgm:t>
        <a:bodyPr/>
        <a:lstStyle/>
        <a:p>
          <a:endParaRPr lang="en-US"/>
        </a:p>
      </dgm:t>
    </dgm:pt>
    <dgm:pt modelId="{EA51BF00-5589-B145-9312-5F3392639171}">
      <dgm:prSet custT="1"/>
      <dgm:spPr/>
      <dgm:t>
        <a:bodyPr/>
        <a:lstStyle/>
        <a:p>
          <a:r>
            <a:rPr lang="ru-RU" sz="1400">
              <a:latin typeface="Arial" panose="020B0604020202020204" pitchFamily="34" charset="0"/>
              <a:cs typeface="Arial" panose="020B0604020202020204" pitchFamily="34" charset="0"/>
            </a:rPr>
            <a:t>Отношения с конкурентами</a:t>
          </a:r>
          <a:endParaRPr lang="x-non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12DD85-D25E-AF4C-BB00-6EC331A33BB4}" type="parTrans" cxnId="{46445743-E5CD-2446-8683-7643E05B3A2A}">
      <dgm:prSet/>
      <dgm:spPr/>
      <dgm:t>
        <a:bodyPr/>
        <a:lstStyle/>
        <a:p>
          <a:endParaRPr lang="en-US"/>
        </a:p>
      </dgm:t>
    </dgm:pt>
    <dgm:pt modelId="{FEDE1ACD-85DE-0843-B4B9-49F6BF3CEA9C}" type="sibTrans" cxnId="{46445743-E5CD-2446-8683-7643E05B3A2A}">
      <dgm:prSet/>
      <dgm:spPr/>
      <dgm:t>
        <a:bodyPr/>
        <a:lstStyle/>
        <a:p>
          <a:endParaRPr lang="en-US"/>
        </a:p>
      </dgm:t>
    </dgm:pt>
    <dgm:pt modelId="{BDA1C093-39F6-464F-A6EF-021B3FAB04C1}" type="pres">
      <dgm:prSet presAssocID="{86283848-1299-1140-884D-7877D85521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35B2BD-E0CD-A64B-BE62-6229DD265860}" type="pres">
      <dgm:prSet presAssocID="{EA51BF00-5589-B145-9312-5F3392639171}" presName="boxAndChildren" presStyleCnt="0"/>
      <dgm:spPr/>
    </dgm:pt>
    <dgm:pt modelId="{4AE2721C-2422-3D4F-9AA4-7944389F06C7}" type="pres">
      <dgm:prSet presAssocID="{EA51BF00-5589-B145-9312-5F3392639171}" presName="parentTextBox" presStyleLbl="node1" presStyleIdx="0" presStyleCnt="14"/>
      <dgm:spPr/>
      <dgm:t>
        <a:bodyPr/>
        <a:lstStyle/>
        <a:p>
          <a:endParaRPr lang="ru-RU"/>
        </a:p>
      </dgm:t>
    </dgm:pt>
    <dgm:pt modelId="{D5557F32-AD1F-D042-977E-B3A1928750B1}" type="pres">
      <dgm:prSet presAssocID="{950826F8-C55A-C14F-9796-FFD0B60D0BDD}" presName="sp" presStyleCnt="0"/>
      <dgm:spPr/>
    </dgm:pt>
    <dgm:pt modelId="{ACAF23CB-06C4-4141-9A24-94277C5034D8}" type="pres">
      <dgm:prSet presAssocID="{9CBE6D71-05B5-4540-8CF1-85D184D12070}" presName="arrowAndChildren" presStyleCnt="0"/>
      <dgm:spPr/>
    </dgm:pt>
    <dgm:pt modelId="{169AEF07-4C65-454F-9F68-FEF04C7309EE}" type="pres">
      <dgm:prSet presAssocID="{9CBE6D71-05B5-4540-8CF1-85D184D12070}" presName="parentTextArrow" presStyleLbl="node1" presStyleIdx="1" presStyleCnt="14"/>
      <dgm:spPr/>
      <dgm:t>
        <a:bodyPr/>
        <a:lstStyle/>
        <a:p>
          <a:endParaRPr lang="ru-RU"/>
        </a:p>
      </dgm:t>
    </dgm:pt>
    <dgm:pt modelId="{4D5C3361-5EFE-9E40-B8C1-4F98B67B06FF}" type="pres">
      <dgm:prSet presAssocID="{57E71B4E-5CE5-9E47-A15D-F8C3A2A11D02}" presName="sp" presStyleCnt="0"/>
      <dgm:spPr/>
    </dgm:pt>
    <dgm:pt modelId="{2421A2FA-A861-9F4D-B44A-FE9128DDC053}" type="pres">
      <dgm:prSet presAssocID="{CC329480-8B91-494A-A925-2C2CDEBEDB4A}" presName="arrowAndChildren" presStyleCnt="0"/>
      <dgm:spPr/>
    </dgm:pt>
    <dgm:pt modelId="{E0EBC96E-6339-474B-8B60-D2061F1170AA}" type="pres">
      <dgm:prSet presAssocID="{CC329480-8B91-494A-A925-2C2CDEBEDB4A}" presName="parentTextArrow" presStyleLbl="node1" presStyleIdx="2" presStyleCnt="14"/>
      <dgm:spPr/>
      <dgm:t>
        <a:bodyPr/>
        <a:lstStyle/>
        <a:p>
          <a:endParaRPr lang="ru-RU"/>
        </a:p>
      </dgm:t>
    </dgm:pt>
    <dgm:pt modelId="{E5F54103-E529-2447-AF2A-37D396B0DB2D}" type="pres">
      <dgm:prSet presAssocID="{AF0A0DBC-C185-F94B-ABE0-76FC68B27D3A}" presName="sp" presStyleCnt="0"/>
      <dgm:spPr/>
    </dgm:pt>
    <dgm:pt modelId="{A0CE0DF5-C383-FC4E-A47B-27EA7E2553EA}" type="pres">
      <dgm:prSet presAssocID="{C3E1BD50-C383-2B4A-9E71-01F3264A1B0D}" presName="arrowAndChildren" presStyleCnt="0"/>
      <dgm:spPr/>
    </dgm:pt>
    <dgm:pt modelId="{9A8710F6-7B32-5E4D-84C8-B9EF459D86AF}" type="pres">
      <dgm:prSet presAssocID="{C3E1BD50-C383-2B4A-9E71-01F3264A1B0D}" presName="parentTextArrow" presStyleLbl="node1" presStyleIdx="3" presStyleCnt="14"/>
      <dgm:spPr/>
      <dgm:t>
        <a:bodyPr/>
        <a:lstStyle/>
        <a:p>
          <a:endParaRPr lang="ru-RU"/>
        </a:p>
      </dgm:t>
    </dgm:pt>
    <dgm:pt modelId="{38362CCB-0B51-1047-8538-AD74EFA6013D}" type="pres">
      <dgm:prSet presAssocID="{7315E9C5-D3D0-AF4D-B1E8-D6D816DE8E8F}" presName="sp" presStyleCnt="0"/>
      <dgm:spPr/>
    </dgm:pt>
    <dgm:pt modelId="{DFB41A8B-35F7-3D4E-93D7-FA2C73B9B8C0}" type="pres">
      <dgm:prSet presAssocID="{5612DFD6-15F0-FD4C-B332-D3128B5410D1}" presName="arrowAndChildren" presStyleCnt="0"/>
      <dgm:spPr/>
    </dgm:pt>
    <dgm:pt modelId="{0217C6A9-4FCD-4348-9B7B-96EF1E98E515}" type="pres">
      <dgm:prSet presAssocID="{5612DFD6-15F0-FD4C-B332-D3128B5410D1}" presName="parentTextArrow" presStyleLbl="node1" presStyleIdx="4" presStyleCnt="14"/>
      <dgm:spPr/>
      <dgm:t>
        <a:bodyPr/>
        <a:lstStyle/>
        <a:p>
          <a:endParaRPr lang="ru-RU"/>
        </a:p>
      </dgm:t>
    </dgm:pt>
    <dgm:pt modelId="{808BC693-1F8D-B74B-9226-4DF2C8093C6E}" type="pres">
      <dgm:prSet presAssocID="{6AE7062B-B544-EE43-B404-BCDEC4BF5494}" presName="sp" presStyleCnt="0"/>
      <dgm:spPr/>
    </dgm:pt>
    <dgm:pt modelId="{36E94C8C-282B-5244-BB8F-265A815F17B2}" type="pres">
      <dgm:prSet presAssocID="{569058F8-D097-DA4D-9D21-E5262D302172}" presName="arrowAndChildren" presStyleCnt="0"/>
      <dgm:spPr/>
    </dgm:pt>
    <dgm:pt modelId="{937E8480-8F63-A34E-97C5-644077AD6087}" type="pres">
      <dgm:prSet presAssocID="{569058F8-D097-DA4D-9D21-E5262D302172}" presName="parentTextArrow" presStyleLbl="node1" presStyleIdx="5" presStyleCnt="14"/>
      <dgm:spPr/>
      <dgm:t>
        <a:bodyPr/>
        <a:lstStyle/>
        <a:p>
          <a:endParaRPr lang="ru-RU"/>
        </a:p>
      </dgm:t>
    </dgm:pt>
    <dgm:pt modelId="{694C3B9F-9B90-034D-9096-79C68A9A91DF}" type="pres">
      <dgm:prSet presAssocID="{703BF36B-9BA0-8047-8E9F-5CF3EADD6920}" presName="sp" presStyleCnt="0"/>
      <dgm:spPr/>
    </dgm:pt>
    <dgm:pt modelId="{629CF649-5EC1-8E46-B008-806F0D2B1B9D}" type="pres">
      <dgm:prSet presAssocID="{C02D9832-F8FE-9A45-B654-F58A2826D518}" presName="arrowAndChildren" presStyleCnt="0"/>
      <dgm:spPr/>
    </dgm:pt>
    <dgm:pt modelId="{D55DDD14-C43B-7247-89BB-0CB62CF3D777}" type="pres">
      <dgm:prSet presAssocID="{C02D9832-F8FE-9A45-B654-F58A2826D518}" presName="parentTextArrow" presStyleLbl="node1" presStyleIdx="6" presStyleCnt="14"/>
      <dgm:spPr/>
      <dgm:t>
        <a:bodyPr/>
        <a:lstStyle/>
        <a:p>
          <a:endParaRPr lang="ru-RU"/>
        </a:p>
      </dgm:t>
    </dgm:pt>
    <dgm:pt modelId="{2FB0A429-ACC7-864E-A532-9F2833E12D67}" type="pres">
      <dgm:prSet presAssocID="{9DEBDC11-6FC7-E043-88E0-27639213C044}" presName="sp" presStyleCnt="0"/>
      <dgm:spPr/>
    </dgm:pt>
    <dgm:pt modelId="{AC9486D8-FFE7-BE42-A301-6DE9D938B107}" type="pres">
      <dgm:prSet presAssocID="{0043FD3B-5E8A-A14B-A84B-564714A24DC8}" presName="arrowAndChildren" presStyleCnt="0"/>
      <dgm:spPr/>
    </dgm:pt>
    <dgm:pt modelId="{D508F164-6303-2A46-80F5-3FDF143D800A}" type="pres">
      <dgm:prSet presAssocID="{0043FD3B-5E8A-A14B-A84B-564714A24DC8}" presName="parentTextArrow" presStyleLbl="node1" presStyleIdx="7" presStyleCnt="14"/>
      <dgm:spPr/>
      <dgm:t>
        <a:bodyPr/>
        <a:lstStyle/>
        <a:p>
          <a:endParaRPr lang="ru-RU"/>
        </a:p>
      </dgm:t>
    </dgm:pt>
    <dgm:pt modelId="{1390A0AE-52E1-6540-AB09-2D4C7EE2C129}" type="pres">
      <dgm:prSet presAssocID="{82C51040-082C-EC45-9FBB-39F689B8169A}" presName="sp" presStyleCnt="0"/>
      <dgm:spPr/>
    </dgm:pt>
    <dgm:pt modelId="{2C99609C-4BA4-EA4B-A703-881F645C73AC}" type="pres">
      <dgm:prSet presAssocID="{52A78994-AE5E-AF40-B851-88D0FFF0C213}" presName="arrowAndChildren" presStyleCnt="0"/>
      <dgm:spPr/>
    </dgm:pt>
    <dgm:pt modelId="{D2F8D0CA-7F0F-6547-9000-D989B33F7749}" type="pres">
      <dgm:prSet presAssocID="{52A78994-AE5E-AF40-B851-88D0FFF0C213}" presName="parentTextArrow" presStyleLbl="node1" presStyleIdx="8" presStyleCnt="14"/>
      <dgm:spPr/>
      <dgm:t>
        <a:bodyPr/>
        <a:lstStyle/>
        <a:p>
          <a:endParaRPr lang="ru-RU"/>
        </a:p>
      </dgm:t>
    </dgm:pt>
    <dgm:pt modelId="{62A89043-FC65-FB49-9168-6D39F6F36068}" type="pres">
      <dgm:prSet presAssocID="{5F58D1ED-E0E7-A84A-A2D8-34FC7FA2FD0A}" presName="sp" presStyleCnt="0"/>
      <dgm:spPr/>
    </dgm:pt>
    <dgm:pt modelId="{9ADF6767-4D52-BC41-A5E1-45D7FE3B811E}" type="pres">
      <dgm:prSet presAssocID="{519EF390-82B0-2B47-B7C1-2871BACE5B6D}" presName="arrowAndChildren" presStyleCnt="0"/>
      <dgm:spPr/>
    </dgm:pt>
    <dgm:pt modelId="{194F4EB0-1B3E-CC4F-A05B-7C998D9694E9}" type="pres">
      <dgm:prSet presAssocID="{519EF390-82B0-2B47-B7C1-2871BACE5B6D}" presName="parentTextArrow" presStyleLbl="node1" presStyleIdx="9" presStyleCnt="14"/>
      <dgm:spPr/>
      <dgm:t>
        <a:bodyPr/>
        <a:lstStyle/>
        <a:p>
          <a:endParaRPr lang="ru-RU"/>
        </a:p>
      </dgm:t>
    </dgm:pt>
    <dgm:pt modelId="{D8E02DDE-AF97-1B47-990A-92D26A9C0B01}" type="pres">
      <dgm:prSet presAssocID="{8FD050FC-C637-834B-852E-87939D90DC74}" presName="sp" presStyleCnt="0"/>
      <dgm:spPr/>
    </dgm:pt>
    <dgm:pt modelId="{ED20768C-4A64-0E40-AB1B-4062F81739C8}" type="pres">
      <dgm:prSet presAssocID="{F55DF321-F833-AA43-B6FB-E5711506A823}" presName="arrowAndChildren" presStyleCnt="0"/>
      <dgm:spPr/>
    </dgm:pt>
    <dgm:pt modelId="{4BDD84AE-253F-AF46-87F3-111DFBE9B355}" type="pres">
      <dgm:prSet presAssocID="{F55DF321-F833-AA43-B6FB-E5711506A823}" presName="parentTextArrow" presStyleLbl="node1" presStyleIdx="10" presStyleCnt="14"/>
      <dgm:spPr/>
      <dgm:t>
        <a:bodyPr/>
        <a:lstStyle/>
        <a:p>
          <a:endParaRPr lang="ru-RU"/>
        </a:p>
      </dgm:t>
    </dgm:pt>
    <dgm:pt modelId="{AAC82FF1-08BA-DC44-B4C8-6C1205207E11}" type="pres">
      <dgm:prSet presAssocID="{B1B22196-521C-214F-9E38-0F0996B57A89}" presName="sp" presStyleCnt="0"/>
      <dgm:spPr/>
    </dgm:pt>
    <dgm:pt modelId="{FB31AB81-4651-CC41-9D34-1797C037B883}" type="pres">
      <dgm:prSet presAssocID="{DBF7BB7D-5B4F-D24C-8CFC-A9199FC824A6}" presName="arrowAndChildren" presStyleCnt="0"/>
      <dgm:spPr/>
    </dgm:pt>
    <dgm:pt modelId="{1EC62156-BD5F-704F-A7A4-4EDCE2085AE0}" type="pres">
      <dgm:prSet presAssocID="{DBF7BB7D-5B4F-D24C-8CFC-A9199FC824A6}" presName="parentTextArrow" presStyleLbl="node1" presStyleIdx="11" presStyleCnt="14"/>
      <dgm:spPr/>
      <dgm:t>
        <a:bodyPr/>
        <a:lstStyle/>
        <a:p>
          <a:endParaRPr lang="ru-RU"/>
        </a:p>
      </dgm:t>
    </dgm:pt>
    <dgm:pt modelId="{25C17635-11EF-5B42-A386-247AFB0CB172}" type="pres">
      <dgm:prSet presAssocID="{1DE0DA3B-B749-4B46-A05F-593E1D0DE3D4}" presName="sp" presStyleCnt="0"/>
      <dgm:spPr/>
    </dgm:pt>
    <dgm:pt modelId="{C7502C70-8EA3-DA44-93AB-D325184F3A70}" type="pres">
      <dgm:prSet presAssocID="{771993EB-456F-5E4C-92B8-BF2FB9574F4A}" presName="arrowAndChildren" presStyleCnt="0"/>
      <dgm:spPr/>
    </dgm:pt>
    <dgm:pt modelId="{78B306D3-C8F2-904F-871D-A66D9A5D707A}" type="pres">
      <dgm:prSet presAssocID="{771993EB-456F-5E4C-92B8-BF2FB9574F4A}" presName="parentTextArrow" presStyleLbl="node1" presStyleIdx="12" presStyleCnt="14"/>
      <dgm:spPr/>
      <dgm:t>
        <a:bodyPr/>
        <a:lstStyle/>
        <a:p>
          <a:endParaRPr lang="ru-RU"/>
        </a:p>
      </dgm:t>
    </dgm:pt>
    <dgm:pt modelId="{B4A893E7-15D5-EB46-A637-211713372E94}" type="pres">
      <dgm:prSet presAssocID="{C6741450-F0E8-F240-B1B5-18DFB8FA2563}" presName="sp" presStyleCnt="0"/>
      <dgm:spPr/>
    </dgm:pt>
    <dgm:pt modelId="{FC1F01F6-42A3-7640-9AB3-C7BA65FB72A6}" type="pres">
      <dgm:prSet presAssocID="{AAF26B91-9DB4-0B4A-BDD0-8ACC09340604}" presName="arrowAndChildren" presStyleCnt="0"/>
      <dgm:spPr/>
    </dgm:pt>
    <dgm:pt modelId="{8E185C7E-3351-C345-B269-E6C99921BF0E}" type="pres">
      <dgm:prSet presAssocID="{AAF26B91-9DB4-0B4A-BDD0-8ACC09340604}" presName="parentTextArrow" presStyleLbl="node1" presStyleIdx="13" presStyleCnt="14"/>
      <dgm:spPr/>
      <dgm:t>
        <a:bodyPr/>
        <a:lstStyle/>
        <a:p>
          <a:endParaRPr lang="ru-RU"/>
        </a:p>
      </dgm:t>
    </dgm:pt>
  </dgm:ptLst>
  <dgm:cxnLst>
    <dgm:cxn modelId="{84887005-2D02-3947-B35E-05C02FA416FF}" type="presOf" srcId="{EA51BF00-5589-B145-9312-5F3392639171}" destId="{4AE2721C-2422-3D4F-9AA4-7944389F06C7}" srcOrd="0" destOrd="0" presId="urn:microsoft.com/office/officeart/2005/8/layout/process4"/>
    <dgm:cxn modelId="{46445743-E5CD-2446-8683-7643E05B3A2A}" srcId="{86283848-1299-1140-884D-7877D8552191}" destId="{EA51BF00-5589-B145-9312-5F3392639171}" srcOrd="13" destOrd="0" parTransId="{9912DD85-D25E-AF4C-BB00-6EC331A33BB4}" sibTransId="{FEDE1ACD-85DE-0843-B4B9-49F6BF3CEA9C}"/>
    <dgm:cxn modelId="{2716B322-8F54-B942-A6FA-19068BAE4C68}" srcId="{86283848-1299-1140-884D-7877D8552191}" destId="{DBF7BB7D-5B4F-D24C-8CFC-A9199FC824A6}" srcOrd="2" destOrd="0" parTransId="{E764878D-FFB1-0241-AE9B-4E79A1919168}" sibTransId="{B1B22196-521C-214F-9E38-0F0996B57A89}"/>
    <dgm:cxn modelId="{44CBBD09-03C1-E84E-952D-0ADC02B20663}" srcId="{86283848-1299-1140-884D-7877D8552191}" destId="{F55DF321-F833-AA43-B6FB-E5711506A823}" srcOrd="3" destOrd="0" parTransId="{C9903D22-8436-2D4D-BE33-CAD1E14E27DF}" sibTransId="{8FD050FC-C637-834B-852E-87939D90DC74}"/>
    <dgm:cxn modelId="{60F7D6A0-9692-3D4F-A564-853CDAD14B97}" srcId="{86283848-1299-1140-884D-7877D8552191}" destId="{9CBE6D71-05B5-4540-8CF1-85D184D12070}" srcOrd="12" destOrd="0" parTransId="{7B5CDE11-17E9-3E48-B2B4-A81AEA35F5A6}" sibTransId="{950826F8-C55A-C14F-9796-FFD0B60D0BDD}"/>
    <dgm:cxn modelId="{924DA61D-64B8-D54F-A19C-CB6404CF5AAC}" srcId="{86283848-1299-1140-884D-7877D8552191}" destId="{519EF390-82B0-2B47-B7C1-2871BACE5B6D}" srcOrd="4" destOrd="0" parTransId="{68F55F09-E582-C34B-9A38-EFC95BF79664}" sibTransId="{5F58D1ED-E0E7-A84A-A2D8-34FC7FA2FD0A}"/>
    <dgm:cxn modelId="{AB52C702-3938-D241-ADE7-DD69813D2822}" srcId="{86283848-1299-1140-884D-7877D8552191}" destId="{0043FD3B-5E8A-A14B-A84B-564714A24DC8}" srcOrd="6" destOrd="0" parTransId="{57CBF880-8BDE-7745-BE3C-A4354A424196}" sibTransId="{9DEBDC11-6FC7-E043-88E0-27639213C044}"/>
    <dgm:cxn modelId="{7CC9CBEC-2B98-B742-9312-2AA44F22D22D}" type="presOf" srcId="{569058F8-D097-DA4D-9D21-E5262D302172}" destId="{937E8480-8F63-A34E-97C5-644077AD6087}" srcOrd="0" destOrd="0" presId="urn:microsoft.com/office/officeart/2005/8/layout/process4"/>
    <dgm:cxn modelId="{77D2323E-E15A-044A-951D-B8ED8D4D60BD}" type="presOf" srcId="{DBF7BB7D-5B4F-D24C-8CFC-A9199FC824A6}" destId="{1EC62156-BD5F-704F-A7A4-4EDCE2085AE0}" srcOrd="0" destOrd="0" presId="urn:microsoft.com/office/officeart/2005/8/layout/process4"/>
    <dgm:cxn modelId="{B0DF7344-E380-AF4F-99E5-3E739F6B9DF4}" type="presOf" srcId="{F55DF321-F833-AA43-B6FB-E5711506A823}" destId="{4BDD84AE-253F-AF46-87F3-111DFBE9B355}" srcOrd="0" destOrd="0" presId="urn:microsoft.com/office/officeart/2005/8/layout/process4"/>
    <dgm:cxn modelId="{0EBEBF85-894C-6F4E-BB41-0340A4D66532}" type="presOf" srcId="{AAF26B91-9DB4-0B4A-BDD0-8ACC09340604}" destId="{8E185C7E-3351-C345-B269-E6C99921BF0E}" srcOrd="0" destOrd="0" presId="urn:microsoft.com/office/officeart/2005/8/layout/process4"/>
    <dgm:cxn modelId="{1EE14C14-8D8F-5542-B460-02ADACD3E190}" type="presOf" srcId="{9CBE6D71-05B5-4540-8CF1-85D184D12070}" destId="{169AEF07-4C65-454F-9F68-FEF04C7309EE}" srcOrd="0" destOrd="0" presId="urn:microsoft.com/office/officeart/2005/8/layout/process4"/>
    <dgm:cxn modelId="{38BCF253-2948-0241-A9CE-201D6C0DBDDF}" srcId="{86283848-1299-1140-884D-7877D8552191}" destId="{CC329480-8B91-494A-A925-2C2CDEBEDB4A}" srcOrd="11" destOrd="0" parTransId="{223BB63D-CBE0-BB4E-B6AB-E736B942E4CA}" sibTransId="{57E71B4E-5CE5-9E47-A15D-F8C3A2A11D02}"/>
    <dgm:cxn modelId="{C207E89F-6465-0B42-B682-18815B25E466}" srcId="{86283848-1299-1140-884D-7877D8552191}" destId="{C3E1BD50-C383-2B4A-9E71-01F3264A1B0D}" srcOrd="10" destOrd="0" parTransId="{86CE9D36-A00F-9243-ACD1-95D4EAFF173E}" sibTransId="{AF0A0DBC-C185-F94B-ABE0-76FC68B27D3A}"/>
    <dgm:cxn modelId="{2DA544AB-BA16-7B4F-A583-761E1EB60F25}" srcId="{86283848-1299-1140-884D-7877D8552191}" destId="{771993EB-456F-5E4C-92B8-BF2FB9574F4A}" srcOrd="1" destOrd="0" parTransId="{FF6B58EE-EABC-754B-94D1-E2C27C582006}" sibTransId="{1DE0DA3B-B749-4B46-A05F-593E1D0DE3D4}"/>
    <dgm:cxn modelId="{CA5C9DAC-728E-5549-BCCD-4C2EC0012B89}" type="presOf" srcId="{771993EB-456F-5E4C-92B8-BF2FB9574F4A}" destId="{78B306D3-C8F2-904F-871D-A66D9A5D707A}" srcOrd="0" destOrd="0" presId="urn:microsoft.com/office/officeart/2005/8/layout/process4"/>
    <dgm:cxn modelId="{34FC974A-F2C9-D149-8672-6A8304BC0ABC}" type="presOf" srcId="{5612DFD6-15F0-FD4C-B332-D3128B5410D1}" destId="{0217C6A9-4FCD-4348-9B7B-96EF1E98E515}" srcOrd="0" destOrd="0" presId="urn:microsoft.com/office/officeart/2005/8/layout/process4"/>
    <dgm:cxn modelId="{AD38E112-5A22-6944-B6D8-EEE55ECA5DB5}" srcId="{86283848-1299-1140-884D-7877D8552191}" destId="{52A78994-AE5E-AF40-B851-88D0FFF0C213}" srcOrd="5" destOrd="0" parTransId="{BDF5CD97-17DC-E947-87A1-E217AED6DDDA}" sibTransId="{82C51040-082C-EC45-9FBB-39F689B8169A}"/>
    <dgm:cxn modelId="{032BF8A0-B878-944D-9B9A-B3959F29FC16}" type="presOf" srcId="{52A78994-AE5E-AF40-B851-88D0FFF0C213}" destId="{D2F8D0CA-7F0F-6547-9000-D989B33F7749}" srcOrd="0" destOrd="0" presId="urn:microsoft.com/office/officeart/2005/8/layout/process4"/>
    <dgm:cxn modelId="{7644CE66-D668-A144-A678-AF506EA5160A}" type="presOf" srcId="{C02D9832-F8FE-9A45-B654-F58A2826D518}" destId="{D55DDD14-C43B-7247-89BB-0CB62CF3D777}" srcOrd="0" destOrd="0" presId="urn:microsoft.com/office/officeart/2005/8/layout/process4"/>
    <dgm:cxn modelId="{95480BBF-6E90-C94C-AEF7-21BFABC210E5}" type="presOf" srcId="{519EF390-82B0-2B47-B7C1-2871BACE5B6D}" destId="{194F4EB0-1B3E-CC4F-A05B-7C998D9694E9}" srcOrd="0" destOrd="0" presId="urn:microsoft.com/office/officeart/2005/8/layout/process4"/>
    <dgm:cxn modelId="{F1BEDEDB-7572-8442-81BE-D106AFCA0180}" srcId="{86283848-1299-1140-884D-7877D8552191}" destId="{AAF26B91-9DB4-0B4A-BDD0-8ACC09340604}" srcOrd="0" destOrd="0" parTransId="{84234F47-1328-464D-A3C0-71E2840C31BB}" sibTransId="{C6741450-F0E8-F240-B1B5-18DFB8FA2563}"/>
    <dgm:cxn modelId="{4ABCE3AD-100F-4A4D-965C-290E7F5B9AE0}" type="presOf" srcId="{86283848-1299-1140-884D-7877D8552191}" destId="{BDA1C093-39F6-464F-A6EF-021B3FAB04C1}" srcOrd="0" destOrd="0" presId="urn:microsoft.com/office/officeart/2005/8/layout/process4"/>
    <dgm:cxn modelId="{E430D4E1-AB48-AF4A-859E-16C559BEB4E9}" srcId="{86283848-1299-1140-884D-7877D8552191}" destId="{C02D9832-F8FE-9A45-B654-F58A2826D518}" srcOrd="7" destOrd="0" parTransId="{C1F6FEA9-B77D-EA43-8CF4-8C591B5E3994}" sibTransId="{703BF36B-9BA0-8047-8E9F-5CF3EADD6920}"/>
    <dgm:cxn modelId="{E98E77CA-D257-E84A-B7F1-3979E0C66141}" type="presOf" srcId="{CC329480-8B91-494A-A925-2C2CDEBEDB4A}" destId="{E0EBC96E-6339-474B-8B60-D2061F1170AA}" srcOrd="0" destOrd="0" presId="urn:microsoft.com/office/officeart/2005/8/layout/process4"/>
    <dgm:cxn modelId="{C5F32E15-F4DB-4E47-B1C0-405413FE7E3B}" srcId="{86283848-1299-1140-884D-7877D8552191}" destId="{5612DFD6-15F0-FD4C-B332-D3128B5410D1}" srcOrd="9" destOrd="0" parTransId="{30B77654-B91D-AB40-8C1F-BF71BC62F73B}" sibTransId="{7315E9C5-D3D0-AF4D-B1E8-D6D816DE8E8F}"/>
    <dgm:cxn modelId="{1F052042-18F1-954B-A422-23609D8D30D6}" type="presOf" srcId="{C3E1BD50-C383-2B4A-9E71-01F3264A1B0D}" destId="{9A8710F6-7B32-5E4D-84C8-B9EF459D86AF}" srcOrd="0" destOrd="0" presId="urn:microsoft.com/office/officeart/2005/8/layout/process4"/>
    <dgm:cxn modelId="{8583800B-1330-8F4D-99F1-A5E9ABA826E9}" type="presOf" srcId="{0043FD3B-5E8A-A14B-A84B-564714A24DC8}" destId="{D508F164-6303-2A46-80F5-3FDF143D800A}" srcOrd="0" destOrd="0" presId="urn:microsoft.com/office/officeart/2005/8/layout/process4"/>
    <dgm:cxn modelId="{F7601FCF-1A4A-C04B-A6F6-12731267C093}" srcId="{86283848-1299-1140-884D-7877D8552191}" destId="{569058F8-D097-DA4D-9D21-E5262D302172}" srcOrd="8" destOrd="0" parTransId="{F0C853E1-0246-444D-BE73-3A2EF22821AC}" sibTransId="{6AE7062B-B544-EE43-B404-BCDEC4BF5494}"/>
    <dgm:cxn modelId="{6E04CE54-3638-5545-B400-917E18529806}" type="presParOf" srcId="{BDA1C093-39F6-464F-A6EF-021B3FAB04C1}" destId="{F235B2BD-E0CD-A64B-BE62-6229DD265860}" srcOrd="0" destOrd="0" presId="urn:microsoft.com/office/officeart/2005/8/layout/process4"/>
    <dgm:cxn modelId="{B3033C18-5108-3A4C-BD9B-DD2C503900BB}" type="presParOf" srcId="{F235B2BD-E0CD-A64B-BE62-6229DD265860}" destId="{4AE2721C-2422-3D4F-9AA4-7944389F06C7}" srcOrd="0" destOrd="0" presId="urn:microsoft.com/office/officeart/2005/8/layout/process4"/>
    <dgm:cxn modelId="{07D2482D-10BA-5F47-A604-1C36A3679C62}" type="presParOf" srcId="{BDA1C093-39F6-464F-A6EF-021B3FAB04C1}" destId="{D5557F32-AD1F-D042-977E-B3A1928750B1}" srcOrd="1" destOrd="0" presId="urn:microsoft.com/office/officeart/2005/8/layout/process4"/>
    <dgm:cxn modelId="{1EB357C1-12FB-5341-BF76-301420258175}" type="presParOf" srcId="{BDA1C093-39F6-464F-A6EF-021B3FAB04C1}" destId="{ACAF23CB-06C4-4141-9A24-94277C5034D8}" srcOrd="2" destOrd="0" presId="urn:microsoft.com/office/officeart/2005/8/layout/process4"/>
    <dgm:cxn modelId="{B42B92A8-22FF-4648-9A5C-FB17AD355E8D}" type="presParOf" srcId="{ACAF23CB-06C4-4141-9A24-94277C5034D8}" destId="{169AEF07-4C65-454F-9F68-FEF04C7309EE}" srcOrd="0" destOrd="0" presId="urn:microsoft.com/office/officeart/2005/8/layout/process4"/>
    <dgm:cxn modelId="{B82818A9-5102-8F43-9152-06A2D697CE46}" type="presParOf" srcId="{BDA1C093-39F6-464F-A6EF-021B3FAB04C1}" destId="{4D5C3361-5EFE-9E40-B8C1-4F98B67B06FF}" srcOrd="3" destOrd="0" presId="urn:microsoft.com/office/officeart/2005/8/layout/process4"/>
    <dgm:cxn modelId="{2E2D7B31-29A6-CD40-BBC3-9A6C0E550989}" type="presParOf" srcId="{BDA1C093-39F6-464F-A6EF-021B3FAB04C1}" destId="{2421A2FA-A861-9F4D-B44A-FE9128DDC053}" srcOrd="4" destOrd="0" presId="urn:microsoft.com/office/officeart/2005/8/layout/process4"/>
    <dgm:cxn modelId="{31EF7DAE-C2AD-7C4C-BC56-F175DEBAD9AE}" type="presParOf" srcId="{2421A2FA-A861-9F4D-B44A-FE9128DDC053}" destId="{E0EBC96E-6339-474B-8B60-D2061F1170AA}" srcOrd="0" destOrd="0" presId="urn:microsoft.com/office/officeart/2005/8/layout/process4"/>
    <dgm:cxn modelId="{2E53B831-A000-384F-AB89-E8AEA4D0235A}" type="presParOf" srcId="{BDA1C093-39F6-464F-A6EF-021B3FAB04C1}" destId="{E5F54103-E529-2447-AF2A-37D396B0DB2D}" srcOrd="5" destOrd="0" presId="urn:microsoft.com/office/officeart/2005/8/layout/process4"/>
    <dgm:cxn modelId="{50E8F7CB-A8F4-CA49-BE10-243EE4F78F73}" type="presParOf" srcId="{BDA1C093-39F6-464F-A6EF-021B3FAB04C1}" destId="{A0CE0DF5-C383-FC4E-A47B-27EA7E2553EA}" srcOrd="6" destOrd="0" presId="urn:microsoft.com/office/officeart/2005/8/layout/process4"/>
    <dgm:cxn modelId="{EDBA0F89-908D-694E-89F9-221FBCDBEDE3}" type="presParOf" srcId="{A0CE0DF5-C383-FC4E-A47B-27EA7E2553EA}" destId="{9A8710F6-7B32-5E4D-84C8-B9EF459D86AF}" srcOrd="0" destOrd="0" presId="urn:microsoft.com/office/officeart/2005/8/layout/process4"/>
    <dgm:cxn modelId="{BA40ADCB-C114-7A4F-A7F3-B15AD9ADF824}" type="presParOf" srcId="{BDA1C093-39F6-464F-A6EF-021B3FAB04C1}" destId="{38362CCB-0B51-1047-8538-AD74EFA6013D}" srcOrd="7" destOrd="0" presId="urn:microsoft.com/office/officeart/2005/8/layout/process4"/>
    <dgm:cxn modelId="{26F22AB8-619B-9A4A-BB82-DB3EFC139F49}" type="presParOf" srcId="{BDA1C093-39F6-464F-A6EF-021B3FAB04C1}" destId="{DFB41A8B-35F7-3D4E-93D7-FA2C73B9B8C0}" srcOrd="8" destOrd="0" presId="urn:microsoft.com/office/officeart/2005/8/layout/process4"/>
    <dgm:cxn modelId="{E5B03337-DBDB-5A48-B3F1-75FA35325326}" type="presParOf" srcId="{DFB41A8B-35F7-3D4E-93D7-FA2C73B9B8C0}" destId="{0217C6A9-4FCD-4348-9B7B-96EF1E98E515}" srcOrd="0" destOrd="0" presId="urn:microsoft.com/office/officeart/2005/8/layout/process4"/>
    <dgm:cxn modelId="{FC6F4DF5-FD25-6347-929E-FADA932541DB}" type="presParOf" srcId="{BDA1C093-39F6-464F-A6EF-021B3FAB04C1}" destId="{808BC693-1F8D-B74B-9226-4DF2C8093C6E}" srcOrd="9" destOrd="0" presId="urn:microsoft.com/office/officeart/2005/8/layout/process4"/>
    <dgm:cxn modelId="{14A5F178-B479-6C4D-A48D-0A54A3FA6FD4}" type="presParOf" srcId="{BDA1C093-39F6-464F-A6EF-021B3FAB04C1}" destId="{36E94C8C-282B-5244-BB8F-265A815F17B2}" srcOrd="10" destOrd="0" presId="urn:microsoft.com/office/officeart/2005/8/layout/process4"/>
    <dgm:cxn modelId="{B9AF3FF9-7C6E-494C-8E60-69F91A2A383B}" type="presParOf" srcId="{36E94C8C-282B-5244-BB8F-265A815F17B2}" destId="{937E8480-8F63-A34E-97C5-644077AD6087}" srcOrd="0" destOrd="0" presId="urn:microsoft.com/office/officeart/2005/8/layout/process4"/>
    <dgm:cxn modelId="{31C06082-8E25-4A47-9300-F859B1E322EC}" type="presParOf" srcId="{BDA1C093-39F6-464F-A6EF-021B3FAB04C1}" destId="{694C3B9F-9B90-034D-9096-79C68A9A91DF}" srcOrd="11" destOrd="0" presId="urn:microsoft.com/office/officeart/2005/8/layout/process4"/>
    <dgm:cxn modelId="{9429795A-9D6C-0A4B-97AA-767B7FFECAA3}" type="presParOf" srcId="{BDA1C093-39F6-464F-A6EF-021B3FAB04C1}" destId="{629CF649-5EC1-8E46-B008-806F0D2B1B9D}" srcOrd="12" destOrd="0" presId="urn:microsoft.com/office/officeart/2005/8/layout/process4"/>
    <dgm:cxn modelId="{F64FDFF7-EB58-494B-B324-48EF79F72950}" type="presParOf" srcId="{629CF649-5EC1-8E46-B008-806F0D2B1B9D}" destId="{D55DDD14-C43B-7247-89BB-0CB62CF3D777}" srcOrd="0" destOrd="0" presId="urn:microsoft.com/office/officeart/2005/8/layout/process4"/>
    <dgm:cxn modelId="{072E9FD3-22EE-4B40-884F-22C536EE924E}" type="presParOf" srcId="{BDA1C093-39F6-464F-A6EF-021B3FAB04C1}" destId="{2FB0A429-ACC7-864E-A532-9F2833E12D67}" srcOrd="13" destOrd="0" presId="urn:microsoft.com/office/officeart/2005/8/layout/process4"/>
    <dgm:cxn modelId="{F1EBA928-CAFB-1C42-8829-A9B5E0F8F6FD}" type="presParOf" srcId="{BDA1C093-39F6-464F-A6EF-021B3FAB04C1}" destId="{AC9486D8-FFE7-BE42-A301-6DE9D938B107}" srcOrd="14" destOrd="0" presId="urn:microsoft.com/office/officeart/2005/8/layout/process4"/>
    <dgm:cxn modelId="{BA9D3DDD-F9F1-304A-8157-DF99AA518C5B}" type="presParOf" srcId="{AC9486D8-FFE7-BE42-A301-6DE9D938B107}" destId="{D508F164-6303-2A46-80F5-3FDF143D800A}" srcOrd="0" destOrd="0" presId="urn:microsoft.com/office/officeart/2005/8/layout/process4"/>
    <dgm:cxn modelId="{6B07BD37-3A05-714B-9609-EC0347C4E8D4}" type="presParOf" srcId="{BDA1C093-39F6-464F-A6EF-021B3FAB04C1}" destId="{1390A0AE-52E1-6540-AB09-2D4C7EE2C129}" srcOrd="15" destOrd="0" presId="urn:microsoft.com/office/officeart/2005/8/layout/process4"/>
    <dgm:cxn modelId="{DFC1D17A-05E5-C444-B3F5-67F63F84FBD6}" type="presParOf" srcId="{BDA1C093-39F6-464F-A6EF-021B3FAB04C1}" destId="{2C99609C-4BA4-EA4B-A703-881F645C73AC}" srcOrd="16" destOrd="0" presId="urn:microsoft.com/office/officeart/2005/8/layout/process4"/>
    <dgm:cxn modelId="{0824CAF2-C425-6C45-B735-AA0016E4F952}" type="presParOf" srcId="{2C99609C-4BA4-EA4B-A703-881F645C73AC}" destId="{D2F8D0CA-7F0F-6547-9000-D989B33F7749}" srcOrd="0" destOrd="0" presId="urn:microsoft.com/office/officeart/2005/8/layout/process4"/>
    <dgm:cxn modelId="{1386F15A-DBE4-E343-AEBD-FAF3665D5266}" type="presParOf" srcId="{BDA1C093-39F6-464F-A6EF-021B3FAB04C1}" destId="{62A89043-FC65-FB49-9168-6D39F6F36068}" srcOrd="17" destOrd="0" presId="urn:microsoft.com/office/officeart/2005/8/layout/process4"/>
    <dgm:cxn modelId="{2C75083E-47DD-AD4F-8FFA-328D477A48A0}" type="presParOf" srcId="{BDA1C093-39F6-464F-A6EF-021B3FAB04C1}" destId="{9ADF6767-4D52-BC41-A5E1-45D7FE3B811E}" srcOrd="18" destOrd="0" presId="urn:microsoft.com/office/officeart/2005/8/layout/process4"/>
    <dgm:cxn modelId="{48929E61-9993-504E-8284-24A33E770973}" type="presParOf" srcId="{9ADF6767-4D52-BC41-A5E1-45D7FE3B811E}" destId="{194F4EB0-1B3E-CC4F-A05B-7C998D9694E9}" srcOrd="0" destOrd="0" presId="urn:microsoft.com/office/officeart/2005/8/layout/process4"/>
    <dgm:cxn modelId="{78212965-F718-8D43-8759-218BFEFA4D64}" type="presParOf" srcId="{BDA1C093-39F6-464F-A6EF-021B3FAB04C1}" destId="{D8E02DDE-AF97-1B47-990A-92D26A9C0B01}" srcOrd="19" destOrd="0" presId="urn:microsoft.com/office/officeart/2005/8/layout/process4"/>
    <dgm:cxn modelId="{7D93586D-CCE4-AB47-84A5-79DFD6927429}" type="presParOf" srcId="{BDA1C093-39F6-464F-A6EF-021B3FAB04C1}" destId="{ED20768C-4A64-0E40-AB1B-4062F81739C8}" srcOrd="20" destOrd="0" presId="urn:microsoft.com/office/officeart/2005/8/layout/process4"/>
    <dgm:cxn modelId="{A7B2D3C5-C505-7947-BBC2-447595FF6086}" type="presParOf" srcId="{ED20768C-4A64-0E40-AB1B-4062F81739C8}" destId="{4BDD84AE-253F-AF46-87F3-111DFBE9B355}" srcOrd="0" destOrd="0" presId="urn:microsoft.com/office/officeart/2005/8/layout/process4"/>
    <dgm:cxn modelId="{2CEB8BAB-1312-0B40-96D0-61AC903E059B}" type="presParOf" srcId="{BDA1C093-39F6-464F-A6EF-021B3FAB04C1}" destId="{AAC82FF1-08BA-DC44-B4C8-6C1205207E11}" srcOrd="21" destOrd="0" presId="urn:microsoft.com/office/officeart/2005/8/layout/process4"/>
    <dgm:cxn modelId="{41A8BEC2-36A8-654C-B51B-B65EB418BDFB}" type="presParOf" srcId="{BDA1C093-39F6-464F-A6EF-021B3FAB04C1}" destId="{FB31AB81-4651-CC41-9D34-1797C037B883}" srcOrd="22" destOrd="0" presId="urn:microsoft.com/office/officeart/2005/8/layout/process4"/>
    <dgm:cxn modelId="{58C25415-6E0D-6A4F-9D38-3132C6438708}" type="presParOf" srcId="{FB31AB81-4651-CC41-9D34-1797C037B883}" destId="{1EC62156-BD5F-704F-A7A4-4EDCE2085AE0}" srcOrd="0" destOrd="0" presId="urn:microsoft.com/office/officeart/2005/8/layout/process4"/>
    <dgm:cxn modelId="{156BC527-C99C-564F-8A42-454F49C418BC}" type="presParOf" srcId="{BDA1C093-39F6-464F-A6EF-021B3FAB04C1}" destId="{25C17635-11EF-5B42-A386-247AFB0CB172}" srcOrd="23" destOrd="0" presId="urn:microsoft.com/office/officeart/2005/8/layout/process4"/>
    <dgm:cxn modelId="{B4AD2C3B-3068-7C47-A4FD-19EB686E7FB8}" type="presParOf" srcId="{BDA1C093-39F6-464F-A6EF-021B3FAB04C1}" destId="{C7502C70-8EA3-DA44-93AB-D325184F3A70}" srcOrd="24" destOrd="0" presId="urn:microsoft.com/office/officeart/2005/8/layout/process4"/>
    <dgm:cxn modelId="{854D0B83-FC85-094D-A6F6-314671DC6238}" type="presParOf" srcId="{C7502C70-8EA3-DA44-93AB-D325184F3A70}" destId="{78B306D3-C8F2-904F-871D-A66D9A5D707A}" srcOrd="0" destOrd="0" presId="urn:microsoft.com/office/officeart/2005/8/layout/process4"/>
    <dgm:cxn modelId="{116CFF99-2FBE-0141-A574-E04917FF976A}" type="presParOf" srcId="{BDA1C093-39F6-464F-A6EF-021B3FAB04C1}" destId="{B4A893E7-15D5-EB46-A637-211713372E94}" srcOrd="25" destOrd="0" presId="urn:microsoft.com/office/officeart/2005/8/layout/process4"/>
    <dgm:cxn modelId="{F09783AF-F6F8-9C4F-8BE9-E5E25C144DF7}" type="presParOf" srcId="{BDA1C093-39F6-464F-A6EF-021B3FAB04C1}" destId="{FC1F01F6-42A3-7640-9AB3-C7BA65FB72A6}" srcOrd="26" destOrd="0" presId="urn:microsoft.com/office/officeart/2005/8/layout/process4"/>
    <dgm:cxn modelId="{50288A93-7F72-784F-BFC2-EC119F0D9A18}" type="presParOf" srcId="{FC1F01F6-42A3-7640-9AB3-C7BA65FB72A6}" destId="{8E185C7E-3351-C345-B269-E6C99921BF0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57DEE9-845A-EC47-B684-8DB1C90F2AB0}">
      <dsp:nvSpPr>
        <dsp:cNvPr id="0" name=""/>
        <dsp:cNvSpPr/>
      </dsp:nvSpPr>
      <dsp:spPr>
        <a:xfrm>
          <a:off x="3055156" y="1326301"/>
          <a:ext cx="1604236" cy="556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421"/>
              </a:lnTo>
              <a:lnTo>
                <a:pt x="1604236" y="278421"/>
              </a:lnTo>
              <a:lnTo>
                <a:pt x="1604236" y="5568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4EB127-0FC5-AD49-BB3A-3C17B3C71C00}">
      <dsp:nvSpPr>
        <dsp:cNvPr id="0" name=""/>
        <dsp:cNvSpPr/>
      </dsp:nvSpPr>
      <dsp:spPr>
        <a:xfrm>
          <a:off x="1450919" y="1326301"/>
          <a:ext cx="1604236" cy="556842"/>
        </a:xfrm>
        <a:custGeom>
          <a:avLst/>
          <a:gdLst/>
          <a:ahLst/>
          <a:cxnLst/>
          <a:rect l="0" t="0" r="0" b="0"/>
          <a:pathLst>
            <a:path>
              <a:moveTo>
                <a:pt x="1604236" y="0"/>
              </a:moveTo>
              <a:lnTo>
                <a:pt x="1604236" y="278421"/>
              </a:lnTo>
              <a:lnTo>
                <a:pt x="0" y="278421"/>
              </a:lnTo>
              <a:lnTo>
                <a:pt x="0" y="5568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83717-A7EA-8048-B653-BE038ADA8694}">
      <dsp:nvSpPr>
        <dsp:cNvPr id="0" name=""/>
        <dsp:cNvSpPr/>
      </dsp:nvSpPr>
      <dsp:spPr>
        <a:xfrm>
          <a:off x="1729340" y="485"/>
          <a:ext cx="2651630" cy="132581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Потенциальные клиенты</a:t>
          </a:r>
          <a:endParaRPr lang="en-US" sz="23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29340" y="485"/>
        <a:ext cx="2651630" cy="1325815"/>
      </dsp:txXfrm>
    </dsp:sp>
    <dsp:sp modelId="{32BA3499-FDA5-9E46-BF83-1F1F9F514FCC}">
      <dsp:nvSpPr>
        <dsp:cNvPr id="0" name=""/>
        <dsp:cNvSpPr/>
      </dsp:nvSpPr>
      <dsp:spPr>
        <a:xfrm>
          <a:off x="125104" y="1883143"/>
          <a:ext cx="2651630" cy="132581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Вновь образованные фирмы</a:t>
          </a:r>
          <a:endParaRPr lang="en-US" sz="23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5104" y="1883143"/>
        <a:ext cx="2651630" cy="1325815"/>
      </dsp:txXfrm>
    </dsp:sp>
    <dsp:sp modelId="{41DCFC05-D91B-A449-BAB6-AE373D2FDCBC}">
      <dsp:nvSpPr>
        <dsp:cNvPr id="0" name=""/>
        <dsp:cNvSpPr/>
      </dsp:nvSpPr>
      <dsp:spPr>
        <a:xfrm>
          <a:off x="3333577" y="1883143"/>
          <a:ext cx="2651630" cy="132581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Предприятия </a:t>
          </a:r>
          <a:r>
            <a:rPr lang="ru-RU" sz="23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обслуживающиеся</a:t>
          </a:r>
          <a:r>
            <a:rPr lang="ru-RU" sz="23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в других банках </a:t>
          </a:r>
          <a:endParaRPr lang="en-US" sz="23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33577" y="1883143"/>
        <a:ext cx="2651630" cy="1325815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7F9AAC-B0AD-6248-B13D-97C60A30F9B2}">
      <dsp:nvSpPr>
        <dsp:cNvPr id="0" name=""/>
        <dsp:cNvSpPr/>
      </dsp:nvSpPr>
      <dsp:spPr>
        <a:xfrm>
          <a:off x="1296148" y="378040"/>
          <a:ext cx="3264691" cy="3264691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Arial" panose="020B0604020202020204" pitchFamily="34" charset="0"/>
              <a:cs typeface="Arial" panose="020B0604020202020204" pitchFamily="34" charset="0"/>
            </a:rPr>
            <a:t>Географический</a:t>
          </a:r>
          <a:endParaRPr lang="x-none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65805" y="982008"/>
        <a:ext cx="1204826" cy="971634"/>
      </dsp:txXfrm>
    </dsp:sp>
    <dsp:sp modelId="{CE473E4C-F48C-A94F-A178-09E587D93E15}">
      <dsp:nvSpPr>
        <dsp:cNvPr id="0" name=""/>
        <dsp:cNvSpPr/>
      </dsp:nvSpPr>
      <dsp:spPr>
        <a:xfrm>
          <a:off x="1287194" y="379714"/>
          <a:ext cx="3264691" cy="3264691"/>
        </a:xfrm>
        <a:prstGeom prst="pie">
          <a:avLst>
            <a:gd name="adj1" fmla="val 0"/>
            <a:gd name="adj2" fmla="val 540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Психографический</a:t>
          </a:r>
          <a:endParaRPr lang="x-none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77838" y="2070358"/>
        <a:ext cx="1204826" cy="971634"/>
      </dsp:txXfrm>
    </dsp:sp>
    <dsp:sp modelId="{094AFBE6-4988-2C4A-8A61-2156ED03EF74}">
      <dsp:nvSpPr>
        <dsp:cNvPr id="0" name=""/>
        <dsp:cNvSpPr/>
      </dsp:nvSpPr>
      <dsp:spPr>
        <a:xfrm>
          <a:off x="1287194" y="379714"/>
          <a:ext cx="3264691" cy="3264691"/>
        </a:xfrm>
        <a:prstGeom prst="pie">
          <a:avLst>
            <a:gd name="adj1" fmla="val 5400000"/>
            <a:gd name="adj2" fmla="val 1080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Arial" panose="020B0604020202020204" pitchFamily="34" charset="0"/>
              <a:cs typeface="Arial" panose="020B0604020202020204" pitchFamily="34" charset="0"/>
            </a:rPr>
            <a:t>Поведенческий</a:t>
          </a:r>
          <a:endParaRPr lang="x-none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56415" y="2070358"/>
        <a:ext cx="1204826" cy="971634"/>
      </dsp:txXfrm>
    </dsp:sp>
    <dsp:sp modelId="{3022B1BE-6EAB-A14C-894E-759EDB1779EE}">
      <dsp:nvSpPr>
        <dsp:cNvPr id="0" name=""/>
        <dsp:cNvSpPr/>
      </dsp:nvSpPr>
      <dsp:spPr>
        <a:xfrm>
          <a:off x="1287194" y="379714"/>
          <a:ext cx="3264691" cy="3264691"/>
        </a:xfrm>
        <a:prstGeom prst="pie">
          <a:avLst>
            <a:gd name="adj1" fmla="val 108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Arial" panose="020B0604020202020204" pitchFamily="34" charset="0"/>
              <a:cs typeface="Arial" panose="020B0604020202020204" pitchFamily="34" charset="0"/>
            </a:rPr>
            <a:t>Демографический</a:t>
          </a:r>
          <a:endParaRPr lang="x-none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56415" y="982128"/>
        <a:ext cx="1204826" cy="971634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57FE93-1291-4141-A78E-BB5C6F640329}">
      <dsp:nvSpPr>
        <dsp:cNvPr id="0" name=""/>
        <dsp:cNvSpPr/>
      </dsp:nvSpPr>
      <dsp:spPr>
        <a:xfrm>
          <a:off x="1386864" y="123"/>
          <a:ext cx="1709479" cy="7918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0" kern="1200" dirty="0">
              <a:latin typeface="Arial" panose="020B0604020202020204" pitchFamily="34" charset="0"/>
              <a:cs typeface="Arial" panose="020B0604020202020204" pitchFamily="34" charset="0"/>
            </a:rPr>
            <a:t>Однородность</a:t>
          </a:r>
          <a:endParaRPr lang="x-none" sz="1500" b="1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86864" y="123"/>
        <a:ext cx="1709479" cy="791848"/>
      </dsp:txXfrm>
    </dsp:sp>
    <dsp:sp modelId="{DB3AB306-FB14-BA43-8431-E732DFFBACE9}">
      <dsp:nvSpPr>
        <dsp:cNvPr id="0" name=""/>
        <dsp:cNvSpPr/>
      </dsp:nvSpPr>
      <dsp:spPr>
        <a:xfrm>
          <a:off x="657708" y="396048"/>
          <a:ext cx="3167792" cy="3167792"/>
        </a:xfrm>
        <a:custGeom>
          <a:avLst/>
          <a:gdLst/>
          <a:ahLst/>
          <a:cxnLst/>
          <a:rect l="0" t="0" r="0" b="0"/>
          <a:pathLst>
            <a:path>
              <a:moveTo>
                <a:pt x="2444026" y="253895"/>
              </a:moveTo>
              <a:arcTo wR="1583896" hR="1583896" stAng="18173481" swAng="137346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5DD53-F9E5-C844-9BCE-997C6DC549C1}">
      <dsp:nvSpPr>
        <dsp:cNvPr id="0" name=""/>
        <dsp:cNvSpPr/>
      </dsp:nvSpPr>
      <dsp:spPr>
        <a:xfrm>
          <a:off x="2925680" y="1094569"/>
          <a:ext cx="1644597" cy="7918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0" kern="1200" dirty="0">
              <a:latin typeface="Arial" panose="020B0604020202020204" pitchFamily="34" charset="0"/>
              <a:cs typeface="Arial" panose="020B0604020202020204" pitchFamily="34" charset="0"/>
            </a:rPr>
            <a:t>Измеримость</a:t>
          </a:r>
          <a:endParaRPr lang="x-none" sz="1500" b="1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25680" y="1094569"/>
        <a:ext cx="1644597" cy="791848"/>
      </dsp:txXfrm>
    </dsp:sp>
    <dsp:sp modelId="{DB336D08-F56A-DB48-B958-CC76AA6C51AB}">
      <dsp:nvSpPr>
        <dsp:cNvPr id="0" name=""/>
        <dsp:cNvSpPr/>
      </dsp:nvSpPr>
      <dsp:spPr>
        <a:xfrm>
          <a:off x="657708" y="396048"/>
          <a:ext cx="3167792" cy="3167792"/>
        </a:xfrm>
        <a:custGeom>
          <a:avLst/>
          <a:gdLst/>
          <a:ahLst/>
          <a:cxnLst/>
          <a:rect l="0" t="0" r="0" b="0"/>
          <a:pathLst>
            <a:path>
              <a:moveTo>
                <a:pt x="3165595" y="1500503"/>
              </a:moveTo>
              <a:arcTo wR="1583896" hR="1583896" stAng="21418918" swAng="219845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F2D82B-595E-0248-A123-49ED925AAA7B}">
      <dsp:nvSpPr>
        <dsp:cNvPr id="0" name=""/>
        <dsp:cNvSpPr/>
      </dsp:nvSpPr>
      <dsp:spPr>
        <a:xfrm>
          <a:off x="2411397" y="2865418"/>
          <a:ext cx="1522396" cy="7918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0" kern="1200" dirty="0">
              <a:latin typeface="Arial" panose="020B0604020202020204" pitchFamily="34" charset="0"/>
              <a:cs typeface="Arial" panose="020B0604020202020204" pitchFamily="34" charset="0"/>
            </a:rPr>
            <a:t>Доступность</a:t>
          </a:r>
          <a:endParaRPr lang="x-none" sz="1500" b="1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11397" y="2865418"/>
        <a:ext cx="1522396" cy="791848"/>
      </dsp:txXfrm>
    </dsp:sp>
    <dsp:sp modelId="{F3373B18-92FF-344B-90A4-1DF14A93FB23}">
      <dsp:nvSpPr>
        <dsp:cNvPr id="0" name=""/>
        <dsp:cNvSpPr/>
      </dsp:nvSpPr>
      <dsp:spPr>
        <a:xfrm>
          <a:off x="657708" y="396048"/>
          <a:ext cx="3167792" cy="3167792"/>
        </a:xfrm>
        <a:custGeom>
          <a:avLst/>
          <a:gdLst/>
          <a:ahLst/>
          <a:cxnLst/>
          <a:rect l="0" t="0" r="0" b="0"/>
          <a:pathLst>
            <a:path>
              <a:moveTo>
                <a:pt x="1748793" y="3159185"/>
              </a:moveTo>
              <a:arcTo wR="1583896" hR="1583896" stAng="5041451" swAng="105137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F643B-5E5E-334C-B805-458C41EEF3F5}">
      <dsp:nvSpPr>
        <dsp:cNvPr id="0" name=""/>
        <dsp:cNvSpPr/>
      </dsp:nvSpPr>
      <dsp:spPr>
        <a:xfrm>
          <a:off x="701499" y="2865418"/>
          <a:ext cx="1218229" cy="7918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0" kern="1200" dirty="0">
              <a:latin typeface="Arial" panose="020B0604020202020204" pitchFamily="34" charset="0"/>
              <a:cs typeface="Arial" panose="020B0604020202020204" pitchFamily="34" charset="0"/>
            </a:rPr>
            <a:t>Существенность</a:t>
          </a:r>
          <a:endParaRPr lang="x-none" sz="1500" b="1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01499" y="2865418"/>
        <a:ext cx="1218229" cy="791848"/>
      </dsp:txXfrm>
    </dsp:sp>
    <dsp:sp modelId="{C6A6F38B-B3FE-A243-9DB8-92209E0883B8}">
      <dsp:nvSpPr>
        <dsp:cNvPr id="0" name=""/>
        <dsp:cNvSpPr/>
      </dsp:nvSpPr>
      <dsp:spPr>
        <a:xfrm>
          <a:off x="657708" y="396048"/>
          <a:ext cx="3167792" cy="3167792"/>
        </a:xfrm>
        <a:custGeom>
          <a:avLst/>
          <a:gdLst/>
          <a:ahLst/>
          <a:cxnLst/>
          <a:rect l="0" t="0" r="0" b="0"/>
          <a:pathLst>
            <a:path>
              <a:moveTo>
                <a:pt x="264984" y="2460936"/>
              </a:moveTo>
              <a:arcTo wR="1583896" hR="1583896" stAng="8782629" swAng="219845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4432B-635E-1341-891C-5F3DB9FDAA48}">
      <dsp:nvSpPr>
        <dsp:cNvPr id="0" name=""/>
        <dsp:cNvSpPr/>
      </dsp:nvSpPr>
      <dsp:spPr>
        <a:xfrm>
          <a:off x="-177789" y="1094569"/>
          <a:ext cx="1826040" cy="7918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0" kern="1200" dirty="0">
              <a:latin typeface="Arial" panose="020B0604020202020204" pitchFamily="34" charset="0"/>
              <a:cs typeface="Arial" panose="020B0604020202020204" pitchFamily="34" charset="0"/>
            </a:rPr>
            <a:t>Защищенность</a:t>
          </a:r>
          <a:endParaRPr lang="x-none" sz="1500" b="1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-177789" y="1094569"/>
        <a:ext cx="1826040" cy="791848"/>
      </dsp:txXfrm>
    </dsp:sp>
    <dsp:sp modelId="{A596B284-D3B5-3A4D-94BA-FC369074550F}">
      <dsp:nvSpPr>
        <dsp:cNvPr id="0" name=""/>
        <dsp:cNvSpPr/>
      </dsp:nvSpPr>
      <dsp:spPr>
        <a:xfrm>
          <a:off x="657708" y="396048"/>
          <a:ext cx="3167792" cy="3167792"/>
        </a:xfrm>
        <a:custGeom>
          <a:avLst/>
          <a:gdLst/>
          <a:ahLst/>
          <a:cxnLst/>
          <a:rect l="0" t="0" r="0" b="0"/>
          <a:pathLst>
            <a:path>
              <a:moveTo>
                <a:pt x="274160" y="693211"/>
              </a:moveTo>
              <a:arcTo wR="1583896" hR="1583896" stAng="12853057" swAng="137346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2A6BFA-A91D-C54E-9F85-AB219F06715B}">
      <dsp:nvSpPr>
        <dsp:cNvPr id="0" name=""/>
        <dsp:cNvSpPr/>
      </dsp:nvSpPr>
      <dsp:spPr>
        <a:xfrm>
          <a:off x="0" y="370084"/>
          <a:ext cx="936104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8017582-79F5-CF47-8B7C-C24F9042183E}">
      <dsp:nvSpPr>
        <dsp:cNvPr id="0" name=""/>
        <dsp:cNvSpPr/>
      </dsp:nvSpPr>
      <dsp:spPr>
        <a:xfrm>
          <a:off x="439613" y="104404"/>
          <a:ext cx="8098647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78" tIns="0" rIns="2476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развивать взаимоотношения с каждым из приоритетных клиентов;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9613" y="104404"/>
        <a:ext cx="8098647" cy="531360"/>
      </dsp:txXfrm>
    </dsp:sp>
    <dsp:sp modelId="{AB53083A-3469-5442-9FA2-70C54AC9AB54}">
      <dsp:nvSpPr>
        <dsp:cNvPr id="0" name=""/>
        <dsp:cNvSpPr/>
      </dsp:nvSpPr>
      <dsp:spPr>
        <a:xfrm>
          <a:off x="0" y="1186564"/>
          <a:ext cx="936104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E306F8-BB4C-0B4A-8B25-67A4960DCC0F}">
      <dsp:nvSpPr>
        <dsp:cNvPr id="0" name=""/>
        <dsp:cNvSpPr/>
      </dsp:nvSpPr>
      <dsp:spPr>
        <a:xfrm>
          <a:off x="439613" y="920884"/>
          <a:ext cx="8136915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78" tIns="0" rIns="2476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поддерживать с ним постоянную связь;</a:t>
          </a:r>
          <a:endParaRPr lang="x-none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9613" y="920884"/>
        <a:ext cx="8136915" cy="531360"/>
      </dsp:txXfrm>
    </dsp:sp>
    <dsp:sp modelId="{FE92D788-E025-1C4D-B2EC-538AF19A6766}">
      <dsp:nvSpPr>
        <dsp:cNvPr id="0" name=""/>
        <dsp:cNvSpPr/>
      </dsp:nvSpPr>
      <dsp:spPr>
        <a:xfrm>
          <a:off x="0" y="2003044"/>
          <a:ext cx="936104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BFD158-A68B-2E40-8D98-DFCEB9A3CCA5}">
      <dsp:nvSpPr>
        <dsp:cNvPr id="0" name=""/>
        <dsp:cNvSpPr/>
      </dsp:nvSpPr>
      <dsp:spPr>
        <a:xfrm>
          <a:off x="439613" y="1737364"/>
          <a:ext cx="8098647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78" tIns="0" rIns="2476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1600" kern="1200">
              <a:latin typeface="Arial" panose="020B0604020202020204" pitchFamily="34" charset="0"/>
              <a:cs typeface="Arial" panose="020B0604020202020204" pitchFamily="34" charset="0"/>
            </a:rPr>
            <a:t>быть информированным о состоянии дел клиента;</a:t>
          </a:r>
          <a:endParaRPr lang="x-none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9613" y="1737364"/>
        <a:ext cx="8098647" cy="531360"/>
      </dsp:txXfrm>
    </dsp:sp>
    <dsp:sp modelId="{FFC939D1-9B20-664C-8DAF-525597773C18}">
      <dsp:nvSpPr>
        <dsp:cNvPr id="0" name=""/>
        <dsp:cNvSpPr/>
      </dsp:nvSpPr>
      <dsp:spPr>
        <a:xfrm>
          <a:off x="0" y="2819524"/>
          <a:ext cx="936104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8CD0B7-32EF-564C-A1D8-577896F36130}">
      <dsp:nvSpPr>
        <dsp:cNvPr id="0" name=""/>
        <dsp:cNvSpPr/>
      </dsp:nvSpPr>
      <dsp:spPr>
        <a:xfrm>
          <a:off x="439613" y="2553844"/>
          <a:ext cx="8136915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78" tIns="0" rIns="2476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1600" kern="1200">
              <a:latin typeface="Arial" panose="020B0604020202020204" pitchFamily="34" charset="0"/>
              <a:cs typeface="Arial" panose="020B0604020202020204" pitchFamily="34" charset="0"/>
            </a:rPr>
            <a:t>участвовать в его бизнесе посредством банковских услуг;</a:t>
          </a:r>
          <a:endParaRPr lang="x-none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9613" y="2553844"/>
        <a:ext cx="8136915" cy="531360"/>
      </dsp:txXfrm>
    </dsp:sp>
    <dsp:sp modelId="{51EA4B79-4919-B645-8529-33CF01AE216D}">
      <dsp:nvSpPr>
        <dsp:cNvPr id="0" name=""/>
        <dsp:cNvSpPr/>
      </dsp:nvSpPr>
      <dsp:spPr>
        <a:xfrm>
          <a:off x="0" y="3636004"/>
          <a:ext cx="936104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1719D97-81AF-D940-AFD8-E47BCF88E16A}">
      <dsp:nvSpPr>
        <dsp:cNvPr id="0" name=""/>
        <dsp:cNvSpPr/>
      </dsp:nvSpPr>
      <dsp:spPr>
        <a:xfrm>
          <a:off x="439613" y="3370324"/>
          <a:ext cx="8136849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78" tIns="0" rIns="2476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1600" kern="1200">
              <a:latin typeface="Arial" panose="020B0604020202020204" pitchFamily="34" charset="0"/>
              <a:cs typeface="Arial" panose="020B0604020202020204" pitchFamily="34" charset="0"/>
            </a:rPr>
            <a:t>разрабатывать специально для него индивидуальные схемы обслуживания;</a:t>
          </a:r>
          <a:endParaRPr lang="x-none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9613" y="3370324"/>
        <a:ext cx="8136849" cy="531360"/>
      </dsp:txXfrm>
    </dsp:sp>
    <dsp:sp modelId="{FA2FB6E8-139C-ED4F-B660-D8D4C0483304}">
      <dsp:nvSpPr>
        <dsp:cNvPr id="0" name=""/>
        <dsp:cNvSpPr/>
      </dsp:nvSpPr>
      <dsp:spPr>
        <a:xfrm>
          <a:off x="0" y="4452484"/>
          <a:ext cx="936104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2EABC8-0AC9-8842-AE90-9A18799FB2AC}">
      <dsp:nvSpPr>
        <dsp:cNvPr id="0" name=""/>
        <dsp:cNvSpPr/>
      </dsp:nvSpPr>
      <dsp:spPr>
        <a:xfrm>
          <a:off x="439613" y="4186804"/>
          <a:ext cx="8098647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78" tIns="0" rIns="2476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1600" kern="1200">
              <a:latin typeface="Arial" panose="020B0604020202020204" pitchFamily="34" charset="0"/>
              <a:cs typeface="Arial" panose="020B0604020202020204" pitchFamily="34" charset="0"/>
            </a:rPr>
            <a:t>вести постоянную переписку, составлять коммерческие предложения, учитывающие специфику бизнеса клиента;</a:t>
          </a:r>
          <a:endParaRPr lang="x-none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9613" y="4186804"/>
        <a:ext cx="8098647" cy="531360"/>
      </dsp:txXfrm>
    </dsp:sp>
    <dsp:sp modelId="{EA8B775A-B926-2C4B-9DEF-88FE313D0508}">
      <dsp:nvSpPr>
        <dsp:cNvPr id="0" name=""/>
        <dsp:cNvSpPr/>
      </dsp:nvSpPr>
      <dsp:spPr>
        <a:xfrm>
          <a:off x="0" y="5268964"/>
          <a:ext cx="936104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67EE295-2779-2042-A082-C7A56B31E2F7}">
      <dsp:nvSpPr>
        <dsp:cNvPr id="0" name=""/>
        <dsp:cNvSpPr/>
      </dsp:nvSpPr>
      <dsp:spPr>
        <a:xfrm>
          <a:off x="439613" y="5003284"/>
          <a:ext cx="8136915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78" tIns="0" rIns="2476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формировать спрос на услуги, показывая клиенту выгоду от предлагаемой услуги.</a:t>
          </a:r>
          <a:endParaRPr lang="x-none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9613" y="5003284"/>
        <a:ext cx="8136915" cy="5313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0F769B-58F7-DB45-8FD6-547489E5CDE7}">
      <dsp:nvSpPr>
        <dsp:cNvPr id="0" name=""/>
        <dsp:cNvSpPr/>
      </dsp:nvSpPr>
      <dsp:spPr>
        <a:xfrm>
          <a:off x="0" y="1180452"/>
          <a:ext cx="7992888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4E0E14C-B72B-6E43-91F6-A7F7BE2BBE71}">
      <dsp:nvSpPr>
        <dsp:cNvPr id="0" name=""/>
        <dsp:cNvSpPr/>
      </dsp:nvSpPr>
      <dsp:spPr>
        <a:xfrm>
          <a:off x="399644" y="12167"/>
          <a:ext cx="6027069" cy="1743924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во-первых</a:t>
          </a:r>
          <a:r>
            <a:rPr lang="ru-RU" sz="200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2000" b="1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уменьшают риск при совершении банковских операций: </a:t>
          </a:r>
          <a:r>
            <a:rPr lang="ru-RU" sz="200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 одной стороны, банк подробно информирован о деятельности клиента, а с другой — клиент информирован о состоянии дел в банке</a:t>
          </a:r>
          <a:endParaRPr lang="x-none" sz="2000" u="none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9644" y="12167"/>
        <a:ext cx="6027069" cy="1743924"/>
      </dsp:txXfrm>
    </dsp:sp>
    <dsp:sp modelId="{8E448CF9-0759-DC45-AFBF-54AC2053F5EC}">
      <dsp:nvSpPr>
        <dsp:cNvPr id="0" name=""/>
        <dsp:cNvSpPr/>
      </dsp:nvSpPr>
      <dsp:spPr>
        <a:xfrm>
          <a:off x="0" y="3226064"/>
          <a:ext cx="7992888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009BAB9-29B9-E941-9D1F-93B2AF6D3462}">
      <dsp:nvSpPr>
        <dsp:cNvPr id="0" name=""/>
        <dsp:cNvSpPr/>
      </dsp:nvSpPr>
      <dsp:spPr>
        <a:xfrm>
          <a:off x="399644" y="2373852"/>
          <a:ext cx="6027069" cy="1427851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2000" i="1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во-вторых</a:t>
          </a:r>
          <a:r>
            <a:rPr lang="ru-RU" sz="200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становятся выгодными как для клиентов, так и для банка, поскольку </a:t>
          </a:r>
          <a:r>
            <a:rPr lang="ru-RU" sz="2000" b="1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положительно влияют на развитие бизнеса </a:t>
          </a:r>
          <a:r>
            <a:rPr lang="ru-RU" sz="2000" u="none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каждого. </a:t>
          </a:r>
          <a:endParaRPr lang="x-none" sz="2000" u="none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9644" y="2373852"/>
        <a:ext cx="6027069" cy="142785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47946B-29ED-4091-837A-5664449BD46D}">
      <dsp:nvSpPr>
        <dsp:cNvPr id="0" name=""/>
        <dsp:cNvSpPr/>
      </dsp:nvSpPr>
      <dsp:spPr>
        <a:xfrm>
          <a:off x="0" y="5150934"/>
          <a:ext cx="9282237" cy="563664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rPr>
            <a:t>составить планы развития 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долговременного сотрудничества с приоритетными сегментами и целевыми группами клиентов, реализовать мероприятия, включенные в план</a:t>
          </a:r>
          <a:endParaRPr lang="x-none"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5150934"/>
        <a:ext cx="9282237" cy="563664"/>
      </dsp:txXfrm>
    </dsp:sp>
    <dsp:sp modelId="{4E025348-73DC-A241-ACAF-3DACD56CC936}">
      <dsp:nvSpPr>
        <dsp:cNvPr id="0" name=""/>
        <dsp:cNvSpPr/>
      </dsp:nvSpPr>
      <dsp:spPr>
        <a:xfrm rot="10800000">
          <a:off x="0" y="4292474"/>
          <a:ext cx="9282237" cy="866915"/>
        </a:xfrm>
        <a:prstGeom prst="upArrowCallou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rPr>
            <a:t>расширить круг </a:t>
          </a:r>
          <a:r>
            <a:rPr lang="ru-RU" sz="1400" b="1" kern="1200" dirty="0" err="1" smtClean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rPr>
            <a:t>ссудозаемщиков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endParaRPr lang="x-none"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4292474"/>
        <a:ext cx="9282237" cy="866915"/>
      </dsp:txXfrm>
    </dsp:sp>
    <dsp:sp modelId="{CD58D73B-ABF8-C849-85F6-DAEDB2B9B029}">
      <dsp:nvSpPr>
        <dsp:cNvPr id="0" name=""/>
        <dsp:cNvSpPr/>
      </dsp:nvSpPr>
      <dsp:spPr>
        <a:xfrm rot="10800000">
          <a:off x="0" y="3434014"/>
          <a:ext cx="9282237" cy="866915"/>
        </a:xfrm>
        <a:prstGeom prst="upArrowCallou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rPr>
            <a:t>привлечь дополнительные ресурсы 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 счет возвращения денежных потоков этих клиентов из банков-конкурентов; </a:t>
          </a:r>
          <a:endParaRPr lang="x-none"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3434014"/>
        <a:ext cx="9282237" cy="866915"/>
      </dsp:txXfrm>
    </dsp:sp>
    <dsp:sp modelId="{23BE9DD4-415F-A544-9227-6C933376A99D}">
      <dsp:nvSpPr>
        <dsp:cNvPr id="0" name=""/>
        <dsp:cNvSpPr/>
      </dsp:nvSpPr>
      <dsp:spPr>
        <a:xfrm rot="10800000">
          <a:off x="0" y="2575553"/>
          <a:ext cx="9282237" cy="866915"/>
        </a:xfrm>
        <a:prstGeom prst="upArrowCallou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rPr>
            <a:t>выявить идеи 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о новых банковских продуктах и 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финансовых услугах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endParaRPr lang="x-none"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2575553"/>
        <a:ext cx="9282237" cy="866915"/>
      </dsp:txXfrm>
    </dsp:sp>
    <dsp:sp modelId="{38F0E5A5-5198-6A4F-9F48-09381C52F530}">
      <dsp:nvSpPr>
        <dsp:cNvPr id="0" name=""/>
        <dsp:cNvSpPr/>
      </dsp:nvSpPr>
      <dsp:spPr>
        <a:xfrm rot="10800000">
          <a:off x="0" y="1717093"/>
          <a:ext cx="9282237" cy="866915"/>
        </a:xfrm>
        <a:prstGeom prst="upArrowCallou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rPr>
            <a:t>выявить информированность 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клиентов о банке, его </a:t>
          </a:r>
          <a:r>
            <a:rPr lang="ru-RU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финансовыхуслугах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endParaRPr lang="x-none"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1717093"/>
        <a:ext cx="9282237" cy="866915"/>
      </dsp:txXfrm>
    </dsp:sp>
    <dsp:sp modelId="{B9DA53B7-3E22-1544-B645-4547F614315C}">
      <dsp:nvSpPr>
        <dsp:cNvPr id="0" name=""/>
        <dsp:cNvSpPr/>
      </dsp:nvSpPr>
      <dsp:spPr>
        <a:xfrm rot="10800000">
          <a:off x="0" y="858633"/>
          <a:ext cx="9282237" cy="866915"/>
        </a:xfrm>
        <a:prstGeom prst="upArrowCallou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rPr>
            <a:t>повысить информированность 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клиентов о банке, 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его финансовых услугах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endParaRPr lang="x-none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858633"/>
        <a:ext cx="9282237" cy="866915"/>
      </dsp:txXfrm>
    </dsp:sp>
    <dsp:sp modelId="{586929D6-C831-8B44-9CC4-BB222218BB1E}">
      <dsp:nvSpPr>
        <dsp:cNvPr id="0" name=""/>
        <dsp:cNvSpPr/>
      </dsp:nvSpPr>
      <dsp:spPr>
        <a:xfrm rot="10800000">
          <a:off x="0" y="0"/>
          <a:ext cx="9282237" cy="866915"/>
        </a:xfrm>
        <a:prstGeom prst="upArrowCallou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установить </a:t>
          </a:r>
          <a:r>
            <a:rPr lang="ru-RU" sz="1400" b="1" kern="1200" dirty="0" smtClean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rPr>
            <a:t>более тесные отношения 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с приоритетными клиентами, обеспечить своевременное решение их вопросов</a:t>
          </a:r>
          <a:endParaRPr lang="x-none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0"/>
        <a:ext cx="9282237" cy="86691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47946B-29ED-4091-837A-5664449BD46D}">
      <dsp:nvSpPr>
        <dsp:cNvPr id="0" name=""/>
        <dsp:cNvSpPr/>
      </dsp:nvSpPr>
      <dsp:spPr>
        <a:xfrm>
          <a:off x="0" y="5150934"/>
          <a:ext cx="9282237" cy="563664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отсутствуют практические рекомендации по технике продаж банковских продуктов и услуг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и правилам ведения переговоров, по формированию спроса у клиентов на банковские услуги и предложению им услуг</a:t>
          </a:r>
          <a:endParaRPr lang="x-none"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5150934"/>
        <a:ext cx="9282237" cy="563664"/>
      </dsp:txXfrm>
    </dsp:sp>
    <dsp:sp modelId="{4E025348-73DC-A241-ACAF-3DACD56CC936}">
      <dsp:nvSpPr>
        <dsp:cNvPr id="0" name=""/>
        <dsp:cNvSpPr/>
      </dsp:nvSpPr>
      <dsp:spPr>
        <a:xfrm rot="10800000">
          <a:off x="0" y="4292474"/>
          <a:ext cx="9282237" cy="866915"/>
        </a:xfrm>
        <a:prstGeom prst="upArrowCallou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персонал банка недостаточно подготовлен 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для индивидуальной адресной работы с клиентами; </a:t>
          </a:r>
          <a:endParaRPr lang="x-none"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4292474"/>
        <a:ext cx="9282237" cy="866915"/>
      </dsp:txXfrm>
    </dsp:sp>
    <dsp:sp modelId="{CD58D73B-ABF8-C849-85F6-DAEDB2B9B029}">
      <dsp:nvSpPr>
        <dsp:cNvPr id="0" name=""/>
        <dsp:cNvSpPr/>
      </dsp:nvSpPr>
      <dsp:spPr>
        <a:xfrm rot="10800000">
          <a:off x="0" y="3434014"/>
          <a:ext cx="9282237" cy="866915"/>
        </a:xfrm>
        <a:prstGeom prst="upArrowCallou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 выработаны </a:t>
          </a: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единые профессиональные и личностные требования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, предъявляемые к сотрудникам — персональным менеджерам; конкурентов; </a:t>
          </a:r>
          <a:endParaRPr lang="x-none"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3434014"/>
        <a:ext cx="9282237" cy="866915"/>
      </dsp:txXfrm>
    </dsp:sp>
    <dsp:sp modelId="{23BE9DD4-415F-A544-9227-6C933376A99D}">
      <dsp:nvSpPr>
        <dsp:cNvPr id="0" name=""/>
        <dsp:cNvSpPr/>
      </dsp:nvSpPr>
      <dsp:spPr>
        <a:xfrm rot="10800000">
          <a:off x="0" y="2575553"/>
          <a:ext cx="9282237" cy="866915"/>
        </a:xfrm>
        <a:prstGeom prst="upArrowCallou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отсутствует системный подход к формированию эффективной технологии обслуживания клиентов; </a:t>
          </a:r>
          <a:endParaRPr lang="x-none"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2575553"/>
        <a:ext cx="9282237" cy="866915"/>
      </dsp:txXfrm>
    </dsp:sp>
    <dsp:sp modelId="{38F0E5A5-5198-6A4F-9F48-09381C52F530}">
      <dsp:nvSpPr>
        <dsp:cNvPr id="0" name=""/>
        <dsp:cNvSpPr/>
      </dsp:nvSpPr>
      <dsp:spPr>
        <a:xfrm rot="10800000">
          <a:off x="0" y="1717093"/>
          <a:ext cx="9282237" cy="866915"/>
        </a:xfrm>
        <a:prstGeom prst="upArrowCallou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организационная структура 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банков в большей степени </a:t>
          </a: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ориентирована на предоставление различных видов услуг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, чем на потребителей услуг, т. е. клиентов; </a:t>
          </a:r>
          <a:endParaRPr lang="x-none"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1717093"/>
        <a:ext cx="9282237" cy="866915"/>
      </dsp:txXfrm>
    </dsp:sp>
    <dsp:sp modelId="{B9DA53B7-3E22-1544-B645-4547F614315C}">
      <dsp:nvSpPr>
        <dsp:cNvPr id="0" name=""/>
        <dsp:cNvSpPr/>
      </dsp:nvSpPr>
      <dsp:spPr>
        <a:xfrm rot="10800000">
          <a:off x="0" y="858633"/>
          <a:ext cx="9282237" cy="866915"/>
        </a:xfrm>
        <a:prstGeom prst="upArrowCallou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коммерческие банки продолжают при обслуживании клиентов делать основной </a:t>
          </a:r>
          <a:r>
            <a:rPr lang="ru-RU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акцент на традиционные методы и схемы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сложившиеся в банковской практике на протяжении многих лет; </a:t>
          </a:r>
          <a:endParaRPr lang="x-none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858633"/>
        <a:ext cx="9282237" cy="866915"/>
      </dsp:txXfrm>
    </dsp:sp>
    <dsp:sp modelId="{586929D6-C831-8B44-9CC4-BB222218BB1E}">
      <dsp:nvSpPr>
        <dsp:cNvPr id="0" name=""/>
        <dsp:cNvSpPr/>
      </dsp:nvSpPr>
      <dsp:spPr>
        <a:xfrm rot="10800000">
          <a:off x="0" y="0"/>
          <a:ext cx="9282237" cy="866915"/>
        </a:xfrm>
        <a:prstGeom prst="upArrowCallou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слабо используются маркетинговые исследования 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для изучения потребности клиентов в банковском обслуживании</a:t>
          </a:r>
          <a:endParaRPr lang="x-none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0"/>
        <a:ext cx="9282237" cy="86691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D1355F-4403-D44E-84CE-06B737245200}">
      <dsp:nvSpPr>
        <dsp:cNvPr id="0" name=""/>
        <dsp:cNvSpPr/>
      </dsp:nvSpPr>
      <dsp:spPr>
        <a:xfrm>
          <a:off x="1202" y="180194"/>
          <a:ext cx="2344556" cy="234455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29029" tIns="20320" rIns="129029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latin typeface="Arial" panose="020B0604020202020204" pitchFamily="34" charset="0"/>
              <a:cs typeface="Arial" panose="020B0604020202020204" pitchFamily="34" charset="0"/>
            </a:rPr>
            <a:t>Стратегии</a:t>
          </a:r>
          <a:endParaRPr lang="x-none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02" y="180194"/>
        <a:ext cx="2344556" cy="2344556"/>
      </dsp:txXfrm>
    </dsp:sp>
    <dsp:sp modelId="{A89462F4-86B1-834B-A8B1-DD3A9F630B3D}">
      <dsp:nvSpPr>
        <dsp:cNvPr id="0" name=""/>
        <dsp:cNvSpPr/>
      </dsp:nvSpPr>
      <dsp:spPr>
        <a:xfrm>
          <a:off x="1876847" y="180194"/>
          <a:ext cx="2344556" cy="234455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29029" tIns="20320" rIns="129029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latin typeface="Arial" panose="020B0604020202020204" pitchFamily="34" charset="0"/>
              <a:cs typeface="Arial" panose="020B0604020202020204" pitchFamily="34" charset="0"/>
            </a:rPr>
            <a:t>Рекламы</a:t>
          </a:r>
          <a:endParaRPr lang="x-none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76847" y="180194"/>
        <a:ext cx="2344556" cy="2344556"/>
      </dsp:txXfrm>
    </dsp:sp>
    <dsp:sp modelId="{48E57192-5139-2D40-82B7-9DD47D54B16F}">
      <dsp:nvSpPr>
        <dsp:cNvPr id="0" name=""/>
        <dsp:cNvSpPr/>
      </dsp:nvSpPr>
      <dsp:spPr>
        <a:xfrm>
          <a:off x="3752493" y="180194"/>
          <a:ext cx="2344556" cy="234455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29029" tIns="20320" rIns="129029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latin typeface="Arial" panose="020B0604020202020204" pitchFamily="34" charset="0"/>
              <a:cs typeface="Arial" panose="020B0604020202020204" pitchFamily="34" charset="0"/>
            </a:rPr>
            <a:t>Ценообразования</a:t>
          </a:r>
          <a:endParaRPr lang="x-none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52493" y="180194"/>
        <a:ext cx="2344556" cy="2344556"/>
      </dsp:txXfrm>
    </dsp:sp>
    <dsp:sp modelId="{765D7FB3-FB5B-0F4C-A9AF-497F30D06640}">
      <dsp:nvSpPr>
        <dsp:cNvPr id="0" name=""/>
        <dsp:cNvSpPr/>
      </dsp:nvSpPr>
      <dsp:spPr>
        <a:xfrm>
          <a:off x="5628139" y="180194"/>
          <a:ext cx="2344556" cy="234455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29029" tIns="20320" rIns="129029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Товарной политики</a:t>
          </a:r>
          <a:endParaRPr lang="x-none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28139" y="180194"/>
        <a:ext cx="2344556" cy="2344556"/>
      </dsp:txXfrm>
    </dsp:sp>
    <dsp:sp modelId="{6307BB0B-9B66-554B-9A24-4FC657DA10C5}">
      <dsp:nvSpPr>
        <dsp:cNvPr id="0" name=""/>
        <dsp:cNvSpPr/>
      </dsp:nvSpPr>
      <dsp:spPr>
        <a:xfrm>
          <a:off x="7503784" y="180194"/>
          <a:ext cx="2344556" cy="234455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29029" tIns="20320" rIns="129029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Обслуживания </a:t>
          </a:r>
          <a:endParaRPr lang="x-none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03784" y="180194"/>
        <a:ext cx="2344556" cy="234455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595BAE-C14D-6840-A688-7B94D8EBB00B}">
      <dsp:nvSpPr>
        <dsp:cNvPr id="0" name=""/>
        <dsp:cNvSpPr/>
      </dsp:nvSpPr>
      <dsp:spPr>
        <a:xfrm>
          <a:off x="572463" y="0"/>
          <a:ext cx="6487920" cy="2129954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72F1B6-189B-DF4C-A621-BEEEF81C7323}">
      <dsp:nvSpPr>
        <dsp:cNvPr id="0" name=""/>
        <dsp:cNvSpPr/>
      </dsp:nvSpPr>
      <dsp:spPr>
        <a:xfrm>
          <a:off x="3726" y="638986"/>
          <a:ext cx="2303271" cy="85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сегментация по характеру  предоставления банковских услуг </a:t>
          </a:r>
          <a:endParaRPr lang="x-none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26" y="638986"/>
        <a:ext cx="2303271" cy="851981"/>
      </dsp:txXfrm>
    </dsp:sp>
    <dsp:sp modelId="{39AB9731-07E3-4F41-9FBE-075668A2B90B}">
      <dsp:nvSpPr>
        <dsp:cNvPr id="0" name=""/>
        <dsp:cNvSpPr/>
      </dsp:nvSpPr>
      <dsp:spPr>
        <a:xfrm>
          <a:off x="2664788" y="638986"/>
          <a:ext cx="2303271" cy="85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Arial" panose="020B0604020202020204" pitchFamily="34" charset="0"/>
              <a:cs typeface="Arial" panose="020B0604020202020204" pitchFamily="34" charset="0"/>
            </a:rPr>
            <a:t>сегментация по клиентам </a:t>
          </a:r>
          <a:endParaRPr lang="x-none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64788" y="638986"/>
        <a:ext cx="2303271" cy="851981"/>
      </dsp:txXfrm>
    </dsp:sp>
    <dsp:sp modelId="{A2259215-6D8B-634C-9BC8-635005571FC5}">
      <dsp:nvSpPr>
        <dsp:cNvPr id="0" name=""/>
        <dsp:cNvSpPr/>
      </dsp:nvSpPr>
      <dsp:spPr>
        <a:xfrm>
          <a:off x="5325849" y="638986"/>
          <a:ext cx="2303271" cy="8519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Arial" panose="020B0604020202020204" pitchFamily="34" charset="0"/>
              <a:cs typeface="Arial" panose="020B0604020202020204" pitchFamily="34" charset="0"/>
            </a:rPr>
            <a:t>сегментация по нескольким переменным </a:t>
          </a:r>
          <a:endParaRPr lang="x-none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25849" y="638986"/>
        <a:ext cx="2303271" cy="85198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1E3975-0B07-4740-8F7B-BE718BCD276C}">
      <dsp:nvSpPr>
        <dsp:cNvPr id="0" name=""/>
        <dsp:cNvSpPr/>
      </dsp:nvSpPr>
      <dsp:spPr>
        <a:xfrm>
          <a:off x="408438" y="0"/>
          <a:ext cx="4416097" cy="3726602"/>
        </a:xfrm>
        <a:prstGeom prst="quadArrow">
          <a:avLst>
            <a:gd name="adj1" fmla="val 2000"/>
            <a:gd name="adj2" fmla="val 4000"/>
            <a:gd name="adj3" fmla="val 5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55D72F9-FB74-BB47-8A61-A55BC5DDEC03}">
      <dsp:nvSpPr>
        <dsp:cNvPr id="0" name=""/>
        <dsp:cNvSpPr/>
      </dsp:nvSpPr>
      <dsp:spPr>
        <a:xfrm>
          <a:off x="857516" y="242229"/>
          <a:ext cx="1766439" cy="1490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Корпоративный 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рынок</a:t>
          </a:r>
          <a:endParaRPr lang="x-none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7516" y="242229"/>
        <a:ext cx="1766439" cy="1490640"/>
      </dsp:txXfrm>
    </dsp:sp>
    <dsp:sp modelId="{D9ADF875-FDEC-EC49-9FBC-A4AEF1519F6B}">
      <dsp:nvSpPr>
        <dsp:cNvPr id="0" name=""/>
        <dsp:cNvSpPr/>
      </dsp:nvSpPr>
      <dsp:spPr>
        <a:xfrm>
          <a:off x="2609019" y="242229"/>
          <a:ext cx="1766439" cy="1490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Розничный 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рынок</a:t>
          </a:r>
          <a:endParaRPr lang="x-none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09019" y="242229"/>
        <a:ext cx="1766439" cy="1490640"/>
      </dsp:txXfrm>
    </dsp:sp>
    <dsp:sp modelId="{2764F0EC-03C4-1347-A971-C4BC988A2498}">
      <dsp:nvSpPr>
        <dsp:cNvPr id="0" name=""/>
        <dsp:cNvSpPr/>
      </dsp:nvSpPr>
      <dsp:spPr>
        <a:xfrm>
          <a:off x="857516" y="1993732"/>
          <a:ext cx="1766439" cy="1490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Кредитно-финансовые 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институты</a:t>
          </a:r>
          <a:endParaRPr lang="x-none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7516" y="1993732"/>
        <a:ext cx="1766439" cy="1490640"/>
      </dsp:txXfrm>
    </dsp:sp>
    <dsp:sp modelId="{D12837F9-2F70-7C46-875C-12128C1C84AF}">
      <dsp:nvSpPr>
        <dsp:cNvPr id="0" name=""/>
        <dsp:cNvSpPr/>
      </dsp:nvSpPr>
      <dsp:spPr>
        <a:xfrm>
          <a:off x="2609019" y="1993732"/>
          <a:ext cx="1766439" cy="1490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Правительственный 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рынок</a:t>
          </a:r>
          <a:endParaRPr lang="x-none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09019" y="1993732"/>
        <a:ext cx="1766439" cy="149064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E2721C-2422-3D4F-9AA4-7944389F06C7}">
      <dsp:nvSpPr>
        <dsp:cNvPr id="0" name=""/>
        <dsp:cNvSpPr/>
      </dsp:nvSpPr>
      <dsp:spPr>
        <a:xfrm>
          <a:off x="0" y="4457125"/>
          <a:ext cx="6336703" cy="2250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Arial" panose="020B0604020202020204" pitchFamily="34" charset="0"/>
              <a:cs typeface="Arial" panose="020B0604020202020204" pitchFamily="34" charset="0"/>
            </a:rPr>
            <a:t>Отношения с конкурентами</a:t>
          </a:r>
          <a:endParaRPr lang="x-none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4457125"/>
        <a:ext cx="6336703" cy="225009"/>
      </dsp:txXfrm>
    </dsp:sp>
    <dsp:sp modelId="{169AEF07-4C65-454F-9F68-FEF04C7309EE}">
      <dsp:nvSpPr>
        <dsp:cNvPr id="0" name=""/>
        <dsp:cNvSpPr/>
      </dsp:nvSpPr>
      <dsp:spPr>
        <a:xfrm rot="10800000">
          <a:off x="0" y="4114437"/>
          <a:ext cx="6336703" cy="34606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Arial" panose="020B0604020202020204" pitchFamily="34" charset="0"/>
              <a:cs typeface="Arial" panose="020B0604020202020204" pitchFamily="34" charset="0"/>
            </a:rPr>
            <a:t>Размер прибыльности банка</a:t>
          </a:r>
          <a:endParaRPr lang="x-none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4114437"/>
        <a:ext cx="6336703" cy="346063"/>
      </dsp:txXfrm>
    </dsp:sp>
    <dsp:sp modelId="{E0EBC96E-6339-474B-8B60-D2061F1170AA}">
      <dsp:nvSpPr>
        <dsp:cNvPr id="0" name=""/>
        <dsp:cNvSpPr/>
      </dsp:nvSpPr>
      <dsp:spPr>
        <a:xfrm rot="10800000">
          <a:off x="0" y="3771748"/>
          <a:ext cx="6336703" cy="34606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Arial" panose="020B0604020202020204" pitchFamily="34" charset="0"/>
              <a:cs typeface="Arial" panose="020B0604020202020204" pitchFamily="34" charset="0"/>
            </a:rPr>
            <a:t>Показатель ритмичности погашения</a:t>
          </a:r>
          <a:endParaRPr lang="x-none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3771748"/>
        <a:ext cx="6336703" cy="346063"/>
      </dsp:txXfrm>
    </dsp:sp>
    <dsp:sp modelId="{9A8710F6-7B32-5E4D-84C8-B9EF459D86AF}">
      <dsp:nvSpPr>
        <dsp:cNvPr id="0" name=""/>
        <dsp:cNvSpPr/>
      </dsp:nvSpPr>
      <dsp:spPr>
        <a:xfrm rot="10800000">
          <a:off x="0" y="3429059"/>
          <a:ext cx="6336703" cy="34606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Arial" panose="020B0604020202020204" pitchFamily="34" charset="0"/>
              <a:cs typeface="Arial" panose="020B0604020202020204" pitchFamily="34" charset="0"/>
            </a:rPr>
            <a:t>Долгосрочная и краткосрочная задолженность</a:t>
          </a:r>
          <a:endParaRPr lang="x-none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3429059"/>
        <a:ext cx="6336703" cy="346063"/>
      </dsp:txXfrm>
    </dsp:sp>
    <dsp:sp modelId="{0217C6A9-4FCD-4348-9B7B-96EF1E98E515}">
      <dsp:nvSpPr>
        <dsp:cNvPr id="0" name=""/>
        <dsp:cNvSpPr/>
      </dsp:nvSpPr>
      <dsp:spPr>
        <a:xfrm rot="10800000">
          <a:off x="0" y="3086370"/>
          <a:ext cx="6336703" cy="34606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Arial" panose="020B0604020202020204" pitchFamily="34" charset="0"/>
              <a:cs typeface="Arial" panose="020B0604020202020204" pitchFamily="34" charset="0"/>
            </a:rPr>
            <a:t>Состав и размер основных средств</a:t>
          </a:r>
          <a:endParaRPr lang="x-none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3086370"/>
        <a:ext cx="6336703" cy="346063"/>
      </dsp:txXfrm>
    </dsp:sp>
    <dsp:sp modelId="{937E8480-8F63-A34E-97C5-644077AD6087}">
      <dsp:nvSpPr>
        <dsp:cNvPr id="0" name=""/>
        <dsp:cNvSpPr/>
      </dsp:nvSpPr>
      <dsp:spPr>
        <a:xfrm rot="10800000">
          <a:off x="0" y="2743681"/>
          <a:ext cx="6336703" cy="34606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Arial" panose="020B0604020202020204" pitchFamily="34" charset="0"/>
              <a:cs typeface="Arial" panose="020B0604020202020204" pitchFamily="34" charset="0"/>
            </a:rPr>
            <a:t>Текущие обязательства</a:t>
          </a:r>
          <a:endParaRPr lang="x-none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2743681"/>
        <a:ext cx="6336703" cy="346063"/>
      </dsp:txXfrm>
    </dsp:sp>
    <dsp:sp modelId="{D55DDD14-C43B-7247-89BB-0CB62CF3D777}">
      <dsp:nvSpPr>
        <dsp:cNvPr id="0" name=""/>
        <dsp:cNvSpPr/>
      </dsp:nvSpPr>
      <dsp:spPr>
        <a:xfrm rot="10800000">
          <a:off x="0" y="2400992"/>
          <a:ext cx="6336703" cy="34606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Arial" panose="020B0604020202020204" pitchFamily="34" charset="0"/>
              <a:cs typeface="Arial" panose="020B0604020202020204" pitchFamily="34" charset="0"/>
            </a:rPr>
            <a:t>Наличие оборотных средств</a:t>
          </a:r>
          <a:endParaRPr lang="x-none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2400992"/>
        <a:ext cx="6336703" cy="346063"/>
      </dsp:txXfrm>
    </dsp:sp>
    <dsp:sp modelId="{D508F164-6303-2A46-80F5-3FDF143D800A}">
      <dsp:nvSpPr>
        <dsp:cNvPr id="0" name=""/>
        <dsp:cNvSpPr/>
      </dsp:nvSpPr>
      <dsp:spPr>
        <a:xfrm rot="10800000">
          <a:off x="0" y="2058304"/>
          <a:ext cx="6336703" cy="34606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Arial" panose="020B0604020202020204" pitchFamily="34" charset="0"/>
              <a:cs typeface="Arial" panose="020B0604020202020204" pitchFamily="34" charset="0"/>
            </a:rPr>
            <a:t>Показатель числа зарубежных офисов и филиалов</a:t>
          </a:r>
          <a:endParaRPr lang="x-none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2058304"/>
        <a:ext cx="6336703" cy="346063"/>
      </dsp:txXfrm>
    </dsp:sp>
    <dsp:sp modelId="{D2F8D0CA-7F0F-6547-9000-D989B33F7749}">
      <dsp:nvSpPr>
        <dsp:cNvPr id="0" name=""/>
        <dsp:cNvSpPr/>
      </dsp:nvSpPr>
      <dsp:spPr>
        <a:xfrm rot="10800000">
          <a:off x="0" y="1715615"/>
          <a:ext cx="6336703" cy="34606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Arial" panose="020B0604020202020204" pitchFamily="34" charset="0"/>
              <a:cs typeface="Arial" panose="020B0604020202020204" pitchFamily="34" charset="0"/>
            </a:rPr>
            <a:t>Уровень экспортных продаж</a:t>
          </a:r>
          <a:endParaRPr lang="x-none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1715615"/>
        <a:ext cx="6336703" cy="346063"/>
      </dsp:txXfrm>
    </dsp:sp>
    <dsp:sp modelId="{194F4EB0-1B3E-CC4F-A05B-7C998D9694E9}">
      <dsp:nvSpPr>
        <dsp:cNvPr id="0" name=""/>
        <dsp:cNvSpPr/>
      </dsp:nvSpPr>
      <dsp:spPr>
        <a:xfrm rot="10800000">
          <a:off x="0" y="1372926"/>
          <a:ext cx="6336703" cy="34606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Arial" panose="020B0604020202020204" pitchFamily="34" charset="0"/>
              <a:cs typeface="Arial" panose="020B0604020202020204" pitchFamily="34" charset="0"/>
            </a:rPr>
            <a:t>Количество занятых работников</a:t>
          </a:r>
          <a:endParaRPr lang="x-none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1372926"/>
        <a:ext cx="6336703" cy="346063"/>
      </dsp:txXfrm>
    </dsp:sp>
    <dsp:sp modelId="{4BDD84AE-253F-AF46-87F3-111DFBE9B355}">
      <dsp:nvSpPr>
        <dsp:cNvPr id="0" name=""/>
        <dsp:cNvSpPr/>
      </dsp:nvSpPr>
      <dsp:spPr>
        <a:xfrm rot="10800000">
          <a:off x="0" y="1030237"/>
          <a:ext cx="6336703" cy="34606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Arial" panose="020B0604020202020204" pitchFamily="34" charset="0"/>
              <a:cs typeface="Arial" panose="020B0604020202020204" pitchFamily="34" charset="0"/>
            </a:rPr>
            <a:t>Наличие дочерних компаний</a:t>
          </a:r>
          <a:endParaRPr lang="x-none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1030237"/>
        <a:ext cx="6336703" cy="346063"/>
      </dsp:txXfrm>
    </dsp:sp>
    <dsp:sp modelId="{1EC62156-BD5F-704F-A7A4-4EDCE2085AE0}">
      <dsp:nvSpPr>
        <dsp:cNvPr id="0" name=""/>
        <dsp:cNvSpPr/>
      </dsp:nvSpPr>
      <dsp:spPr>
        <a:xfrm rot="10800000">
          <a:off x="0" y="687548"/>
          <a:ext cx="6336703" cy="34606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Arial" panose="020B0604020202020204" pitchFamily="34" charset="0"/>
              <a:cs typeface="Arial" panose="020B0604020202020204" pitchFamily="34" charset="0"/>
            </a:rPr>
            <a:t>Учет особенностей производства</a:t>
          </a:r>
          <a:endParaRPr lang="x-none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687548"/>
        <a:ext cx="6336703" cy="346063"/>
      </dsp:txXfrm>
    </dsp:sp>
    <dsp:sp modelId="{78B306D3-C8F2-904F-871D-A66D9A5D707A}">
      <dsp:nvSpPr>
        <dsp:cNvPr id="0" name=""/>
        <dsp:cNvSpPr/>
      </dsp:nvSpPr>
      <dsp:spPr>
        <a:xfrm rot="10800000">
          <a:off x="0" y="344859"/>
          <a:ext cx="6336703" cy="34606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Arial" panose="020B0604020202020204" pitchFamily="34" charset="0"/>
              <a:cs typeface="Arial" panose="020B0604020202020204" pitchFamily="34" charset="0"/>
            </a:rPr>
            <a:t>География</a:t>
          </a:r>
          <a:endParaRPr lang="x-none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344859"/>
        <a:ext cx="6336703" cy="346063"/>
      </dsp:txXfrm>
    </dsp:sp>
    <dsp:sp modelId="{8E185C7E-3351-C345-B269-E6C99921BF0E}">
      <dsp:nvSpPr>
        <dsp:cNvPr id="0" name=""/>
        <dsp:cNvSpPr/>
      </dsp:nvSpPr>
      <dsp:spPr>
        <a:xfrm rot="10800000">
          <a:off x="0" y="2171"/>
          <a:ext cx="6336703" cy="34606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Оборот</a:t>
          </a:r>
          <a:r>
            <a:rPr lang="x-none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 rot="10800000">
        <a:off x="0" y="2171"/>
        <a:ext cx="6336703" cy="346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1F41B-5C57-436C-90E6-D46C969112ED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B4C3B-A507-4AC6-8C55-FDBC06173C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9946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5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9" y="1535117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9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8" y="273054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9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8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6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4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B83CA53-AE35-48B9-8B85-77295771D8C3}" type="datetimeFigureOut">
              <a:rPr lang="ru-RU" smtClean="0"/>
              <a:pPr/>
              <a:t>29.10.2020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3CFF65C-B071-417A-8D04-EB13727802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kz/search?hl=ru&amp;tbo=p&amp;tbm=bks&amp;q=bibliogroup:%22Serii%EF%B8%A0a%EF%B8%A1+%22Biblioteka+professionala%22%22&amp;source=gbs_metadata_r&amp;cad=4" TargetMode="External"/><Relationship Id="rId2" Type="http://schemas.openxmlformats.org/officeDocument/2006/relationships/hyperlink" Target="https://www.google.kz/search?hl=ru&amp;tbo=p&amp;tbm=bks&amp;q=inauthor:%22%D0%9D.+%D0%93.+%D0%A1%D0%B5%D0%BC%D0%B8%D0%BB%D1%8E%D1%82%D0%B8%D0%BD%D0%B0%22&amp;source=gbs_metadata_r&amp;cad=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078" y="188640"/>
            <a:ext cx="7440749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КАЗАХСКИЙ НАЦИОНАЛЬНЫЙ УНИВЕРСИТЕТ ИМ. АЛЬ-ФАРАБИ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00672" y="1196752"/>
            <a:ext cx="61431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</a:rPr>
              <a:t>Высшая школа экономики и бизнеса</a:t>
            </a:r>
            <a:r>
              <a:rPr lang="ru-RU" sz="2400" dirty="0"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ru-RU" sz="2400" b="1" dirty="0">
                <a:latin typeface="Arial" panose="020B0604020202020204" pitchFamily="34" charset="0"/>
              </a:rPr>
              <a:t>Кафедра «Финансы и учет»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2480" y="4005064"/>
            <a:ext cx="91450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latin typeface="Arial" pitchFamily="34" charset="0"/>
                <a:cs typeface="Arial" pitchFamily="34" charset="0"/>
              </a:rPr>
              <a:t>Модуль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II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Современные финансовые услуги банков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Тема 7: «Сегментация рынка банковских услуг»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566124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Дисциплина</a:t>
            </a:r>
            <a:r>
              <a:rPr lang="ru-RU" b="1">
                <a:latin typeface="Arial" panose="020B0604020202020204" pitchFamily="34" charset="0"/>
              </a:rPr>
              <a:t>: </a:t>
            </a:r>
            <a:r>
              <a:rPr lang="ru-RU" b="1" smtClean="0">
                <a:latin typeface="Arial" panose="020B0604020202020204" pitchFamily="34" charset="0"/>
              </a:rPr>
              <a:t>Финансовые услуги банка</a:t>
            </a:r>
            <a:endParaRPr lang="ru-RU" b="1" dirty="0">
              <a:latin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</a:rPr>
              <a:t>Преподаватель: </a:t>
            </a:r>
            <a:r>
              <a:rPr lang="ru-RU" b="1" dirty="0" err="1">
                <a:latin typeface="Arial" panose="020B0604020202020204" pitchFamily="34" charset="0"/>
              </a:rPr>
              <a:t>к.э.н</a:t>
            </a:r>
            <a:r>
              <a:rPr lang="ru-RU" b="1" dirty="0">
                <a:latin typeface="Arial" panose="020B0604020202020204" pitchFamily="34" charset="0"/>
              </a:rPr>
              <a:t>., и.о </a:t>
            </a:r>
            <a:r>
              <a:rPr lang="kk-KZ" b="1" dirty="0">
                <a:latin typeface="Arial" panose="020B0604020202020204" pitchFamily="34" charset="0"/>
              </a:rPr>
              <a:t>д</a:t>
            </a:r>
            <a:r>
              <a:rPr lang="ru-RU" b="1" dirty="0" err="1">
                <a:latin typeface="Arial" panose="020B0604020202020204" pitchFamily="34" charset="0"/>
              </a:rPr>
              <a:t>оцента</a:t>
            </a:r>
            <a:r>
              <a:rPr lang="ru-RU" b="1" dirty="0">
                <a:latin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</a:rPr>
              <a:t>Касенова</a:t>
            </a:r>
            <a:r>
              <a:rPr lang="ru-RU" b="1" dirty="0">
                <a:latin typeface="Arial" panose="020B0604020202020204" pitchFamily="34" charset="0"/>
              </a:rPr>
              <a:t> Г.Е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864" y="1988840"/>
            <a:ext cx="2187553" cy="19442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85079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26" y="0"/>
            <a:ext cx="9778066" cy="103134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</a:rPr>
              <a:t>2. Система маркетинга партнерских отношений в сфере банковских услуг</a:t>
            </a:r>
            <a:endParaRPr lang="ru-RU" sz="2400" b="1" dirty="0">
              <a:solidFill>
                <a:srgbClr val="005AAA"/>
              </a:solidFill>
              <a:cs typeface="Arial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357ED04-88E8-404D-BB8B-FF6F469F5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480" y="2780928"/>
            <a:ext cx="9422855" cy="3279202"/>
          </a:xfr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fontAlgn="base" hangingPunct="0">
              <a:buNone/>
            </a:pPr>
            <a:r>
              <a:rPr lang="ru-RU" sz="1800" b="1" u="sng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Смысл партнерских отношений</a:t>
            </a:r>
            <a:r>
              <a:rPr lang="ru-RU" sz="1800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1800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fontAlgn="base" hangingPunct="0"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С позиции коммерческого банка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- в организации деятельности по изучению проблем бизнеса клиентов, предложению эффективных способов их решения за счет использования имеющихся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финансовых услуг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банка или создания новых и получения на этой основе дополнительного дохода. </a:t>
            </a:r>
          </a:p>
          <a:p>
            <a:pPr marL="0" indent="0" fontAlgn="base" hangingPunct="0"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С позиции клиента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посредством финансовых услуг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оказываемых банком, удовлетворять финансовые интересы своего бизнеса и улучшать финансово-хозяйственное состояние предприятия, фирмы. </a:t>
            </a:r>
          </a:p>
          <a:p>
            <a:pPr marL="0" indent="0" fontAlgn="base" hangingPunct="0">
              <a:buNone/>
            </a:pPr>
            <a:r>
              <a:rPr lang="ru-RU" sz="1800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b="1" dirty="0" smtClean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целом, </a:t>
            </a:r>
            <a:r>
              <a:rPr lang="ru-RU" sz="1800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суть партнерских отношений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можно выразить как приумножение денежных потоков клиента и их оптимальное использование в интересах как самого клиента, так и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банка.</a:t>
            </a:r>
            <a:r>
              <a:rPr lang="x-none" sz="1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C41E587-3619-5249-801E-DD24A2E4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967F-2DBF-447D-8CDA-37E7E09C20AC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00472" y="980728"/>
            <a:ext cx="9391948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fontAlgn="base" hangingPunct="0">
              <a:buFont typeface="Wingdings" pitchFamily="2" charset="2"/>
              <a:buChar char="v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Установление и развитие партнерских отношений ложится на конкретных сотрудников банка —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персональных менеджеров.</a:t>
            </a:r>
          </a:p>
          <a:p>
            <a:pPr marL="285750" indent="-285750" fontAlgn="base" hangingPunct="0">
              <a:buFont typeface="Wingdings" pitchFamily="2" charset="2"/>
              <a:buChar char="v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Их задача —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обеспечить удовлетворенность закрепленных за ними клиентов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Удовлетворенность клиента — это одна из целей маркетинга партнерских отношений. </a:t>
            </a:r>
            <a:endParaRPr lang="x-none" b="1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592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344488" y="116632"/>
            <a:ext cx="9361040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defTabSz="914354">
              <a:spcBef>
                <a:spcPct val="0"/>
              </a:spcBef>
              <a:defRPr/>
            </a:pPr>
            <a:r>
              <a:rPr lang="ru-RU" sz="2400" b="1" dirty="0" smtClean="0">
                <a:solidFill>
                  <a:srgbClr val="005AAA"/>
                </a:solidFill>
                <a:latin typeface="Arial" pitchFamily="34" charset="0"/>
                <a:cs typeface="Arial" pitchFamily="34" charset="0"/>
              </a:rPr>
              <a:t>2. Система маркетинга партнерских отношений в сфере банковских услуг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5AAA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="" xmlns:a16="http://schemas.microsoft.com/office/drawing/2014/main" id="{8909B400-852A-0840-A12D-ADA6ED537699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462548052"/>
              </p:ext>
            </p:extLst>
          </p:nvPr>
        </p:nvGraphicFramePr>
        <p:xfrm>
          <a:off x="1136576" y="2542621"/>
          <a:ext cx="7992888" cy="4221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A66B27F3-58BD-CB48-A50F-315A818E837D}"/>
              </a:ext>
            </a:extLst>
          </p:cNvPr>
          <p:cNvSpPr/>
          <p:nvPr/>
        </p:nvSpPr>
        <p:spPr>
          <a:xfrm>
            <a:off x="270855" y="908720"/>
            <a:ext cx="9508305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Привлекательность концепции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системы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партнерских отношений для региональных банков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состоит в том, что развиваемые специальным образом долгосрочные отношения:</a:t>
            </a: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6287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778066" cy="628186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005AAA"/>
                </a:solidFill>
              </a:rPr>
              <a:t>2. Система маркетинга партнерских отношений в сфере банковских услуг</a:t>
            </a:r>
            <a:endParaRPr lang="ru-RU" sz="2200" b="1" dirty="0">
              <a:solidFill>
                <a:srgbClr val="005AAA"/>
              </a:solidFill>
              <a:cs typeface="Arial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C41E587-3619-5249-801E-DD24A2E4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967F-2DBF-447D-8CDA-37E7E09C20AC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32520" y="620688"/>
            <a:ext cx="892899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 hangingPunct="0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партнерских отношений банкам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получить положительные результаты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x-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4">
            <a:extLst>
              <a:ext uri="{FF2B5EF4-FFF2-40B4-BE49-F238E27FC236}">
                <a16:creationId xmlns="" xmlns:a16="http://schemas.microsoft.com/office/drawing/2014/main" id="{0078EB99-35B3-C144-B3D0-56BE023A3CFF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766040228"/>
              </p:ext>
            </p:extLst>
          </p:nvPr>
        </p:nvGraphicFramePr>
        <p:xfrm>
          <a:off x="416496" y="1052736"/>
          <a:ext cx="9282237" cy="5714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1367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136519"/>
            <a:ext cx="9778066" cy="628186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005AAA"/>
                </a:solidFill>
              </a:rPr>
              <a:t>2. Система маркетинга партнерских отношений в сфере банковских услуг</a:t>
            </a:r>
            <a:endParaRPr lang="ru-RU" sz="2200" b="1" dirty="0">
              <a:solidFill>
                <a:srgbClr val="005AAA"/>
              </a:solidFill>
              <a:cs typeface="Arial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C41E587-3619-5249-801E-DD24A2E4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967F-2DBF-447D-8CDA-37E7E09C20AC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48544" y="620688"/>
            <a:ext cx="828092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 hangingPunct="0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 внедрения маркетинга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отношений: </a:t>
            </a:r>
            <a:endParaRPr lang="x-none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4">
            <a:extLst>
              <a:ext uri="{FF2B5EF4-FFF2-40B4-BE49-F238E27FC236}">
                <a16:creationId xmlns="" xmlns:a16="http://schemas.microsoft.com/office/drawing/2014/main" id="{0078EB99-35B3-C144-B3D0-56BE023A3CFF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766040228"/>
              </p:ext>
            </p:extLst>
          </p:nvPr>
        </p:nvGraphicFramePr>
        <p:xfrm>
          <a:off x="416496" y="1052736"/>
          <a:ext cx="9282237" cy="5714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93991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136519"/>
            <a:ext cx="8928992" cy="48417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3. </a:t>
            </a:r>
            <a:r>
              <a:rPr lang="ru-RU" sz="2400" b="1" dirty="0">
                <a:solidFill>
                  <a:srgbClr val="0070C0"/>
                </a:solidFill>
              </a:rPr>
              <a:t>Сегментация клиентской базы банка</a:t>
            </a:r>
            <a:endParaRPr lang="ru-RU" sz="24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C41E587-3619-5249-801E-DD24A2E4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967F-2DBF-447D-8CDA-37E7E09C20AC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6832" y="620689"/>
            <a:ext cx="933013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 hangingPunct="0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Сегментация клиентской базы банка</a:t>
            </a: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x-non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2FAA49B-A5BD-924D-955C-C13187860134}"/>
              </a:ext>
            </a:extLst>
          </p:cNvPr>
          <p:cNvSpPr/>
          <p:nvPr/>
        </p:nvSpPr>
        <p:spPr>
          <a:xfrm>
            <a:off x="340531" y="1336825"/>
            <a:ext cx="9391948" cy="2862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Сегментация рынка: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определения своих преимуществ по сравнению с возможностями конкурентов банк ищет и находит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наиболее подходящий ему сегмент рынка, выявляет конкретные группы потребителей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служащих предметом повышенного интереса банка, в отношении которых будут проводиться интенсивные исследования и работа по продвижению услуг</a:t>
            </a: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Сегмент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часть рынка,</a:t>
            </a: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которую можно охарактеризовать общими признаками. В основе сегментации рынка лежит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 банковских услуг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(кредитные, операционные, инвестиционные и прочие) и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клиентурный признак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(юридические и физические лица, корпорации, банки‑корреспонденты, государственные органы)</a:t>
            </a: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9851A204-AB52-0346-86EF-1FF94B57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985" y="4843188"/>
            <a:ext cx="9361041" cy="11582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1800" b="1" dirty="0">
                <a:cs typeface="Arial" panose="020B0604020202020204" pitchFamily="34" charset="0"/>
              </a:rPr>
              <a:t>Сегментация клиентской базы банка </a:t>
            </a:r>
            <a:r>
              <a:rPr lang="ru-RU" sz="1800" dirty="0">
                <a:cs typeface="Arial" panose="020B0604020202020204" pitchFamily="34" charset="0"/>
              </a:rPr>
              <a:t>- разделение банковского рынка на группы клиентов, обладающих схожими характеристиками, с целью изучения их реакции банковские продукты и услуги.</a:t>
            </a:r>
            <a:endParaRPr lang="x-none" sz="1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336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136519"/>
            <a:ext cx="8928992" cy="48417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3. </a:t>
            </a:r>
            <a:r>
              <a:rPr lang="ru-RU" sz="2400" b="1" dirty="0">
                <a:solidFill>
                  <a:srgbClr val="0070C0"/>
                </a:solidFill>
              </a:rPr>
              <a:t>Сегментация клиентской базы банка</a:t>
            </a:r>
            <a:endParaRPr lang="ru-RU" sz="24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C41E587-3619-5249-801E-DD24A2E4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967F-2DBF-447D-8CDA-37E7E09C20AC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6832" y="620689"/>
            <a:ext cx="9330133" cy="369332"/>
          </a:xfrm>
          <a:prstGeom prst="rect">
            <a:avLst/>
          </a:prstGeom>
          <a:solidFill>
            <a:srgbClr val="A7E67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 hangingPunct="0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Схема сегментации клиентской базы включает</a:t>
            </a:r>
            <a:r>
              <a:rPr lang="x-none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x-non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2FAA49B-A5BD-924D-955C-C13187860134}"/>
              </a:ext>
            </a:extLst>
          </p:cNvPr>
          <p:cNvSpPr/>
          <p:nvPr/>
        </p:nvSpPr>
        <p:spPr>
          <a:xfrm>
            <a:off x="2538753" y="1170022"/>
            <a:ext cx="4560547" cy="16312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Чрезвычайно важные клиенты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Особо важные клиенты (VIP-клиенты)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Бизнес-партнеры банка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Массовый клиент</a:t>
            </a: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9851A204-AB52-0346-86EF-1FF94B57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751" y="2981240"/>
            <a:ext cx="9361041" cy="131303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1800" dirty="0">
                <a:cs typeface="Arial" panose="020B0604020202020204" pitchFamily="34" charset="0"/>
              </a:rPr>
              <a:t>Критерием отнесения того или иного клиента к конкретной группе служит так называемая ценность жизненного цикла клиента (</a:t>
            </a:r>
            <a:r>
              <a:rPr lang="ru-RU" sz="1800" b="1" dirty="0">
                <a:cs typeface="Arial" panose="020B0604020202020204" pitchFamily="34" charset="0"/>
              </a:rPr>
              <a:t>LTV — </a:t>
            </a:r>
            <a:r>
              <a:rPr lang="ru-RU" sz="1800" b="1" dirty="0" err="1">
                <a:cs typeface="Arial" panose="020B0604020202020204" pitchFamily="34" charset="0"/>
              </a:rPr>
              <a:t>lifetime</a:t>
            </a:r>
            <a:r>
              <a:rPr lang="ru-RU" sz="1800" b="1" dirty="0">
                <a:cs typeface="Arial" panose="020B0604020202020204" pitchFamily="34" charset="0"/>
              </a:rPr>
              <a:t> </a:t>
            </a:r>
            <a:r>
              <a:rPr lang="ru-RU" sz="1800" b="1" dirty="0" err="1">
                <a:cs typeface="Arial" panose="020B0604020202020204" pitchFamily="34" charset="0"/>
              </a:rPr>
              <a:t>value</a:t>
            </a:r>
            <a:r>
              <a:rPr lang="ru-RU" sz="1800" b="1" dirty="0">
                <a:cs typeface="Arial" panose="020B0604020202020204" pitchFamily="34" charset="0"/>
              </a:rPr>
              <a:t>)</a:t>
            </a:r>
            <a:r>
              <a:rPr lang="ru-RU" sz="1800" dirty="0">
                <a:cs typeface="Arial" panose="020B0604020202020204" pitchFamily="34" charset="0"/>
              </a:rPr>
              <a:t>- определяется как </a:t>
            </a:r>
            <a:r>
              <a:rPr lang="ru-RU" sz="1800" b="1" dirty="0">
                <a:solidFill>
                  <a:srgbClr val="005AAA"/>
                </a:solidFill>
                <a:cs typeface="Arial" panose="020B0604020202020204" pitchFamily="34" charset="0"/>
              </a:rPr>
              <a:t>разница между прибылью от клиента за время его обслуживания в банке и стоимостью издержек на обслуживание</a:t>
            </a:r>
            <a:endParaRPr lang="x-none" sz="1100" b="1" dirty="0">
              <a:solidFill>
                <a:srgbClr val="005AAA"/>
              </a:solidFill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F8E1D21F-4606-4D4F-B507-81FBC9D6B81B}"/>
              </a:ext>
            </a:extLst>
          </p:cNvPr>
          <p:cNvSpPr/>
          <p:nvPr/>
        </p:nvSpPr>
        <p:spPr>
          <a:xfrm>
            <a:off x="241751" y="4413157"/>
            <a:ext cx="9361040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Деление (сегментация) </a:t>
            </a: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включает </a:t>
            </a:r>
            <a:r>
              <a:rPr lang="ru-RU" b="1" u="sng" smtClean="0">
                <a:latin typeface="Arial" panose="020B0604020202020204" pitchFamily="34" charset="0"/>
                <a:cs typeface="Arial" panose="020B0604020202020204" pitchFamily="34" charset="0"/>
              </a:rPr>
              <a:t>следующие составляющие</a:t>
            </a: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верху этой пирамиды —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наиболее ценные клиенты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(НЦК), составляющие элиту, и это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20% LTV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ниже стоят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стратегические клиенты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(с меньшим LTV) как резерв наиболее ценных клиентов;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далее следует так называемые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мигранты, т.е. клиенты с неустойчивым LTV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которые могут перемещаться от низшего слоя до стратегических клиентов,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клиенты-балласт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Bellow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Zeros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), с отрицательным LTV (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LTV&lt;0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143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136519"/>
            <a:ext cx="8928992" cy="48417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3. </a:t>
            </a:r>
            <a:r>
              <a:rPr lang="ru-RU" sz="2400" b="1" dirty="0">
                <a:solidFill>
                  <a:srgbClr val="0070C0"/>
                </a:solidFill>
              </a:rPr>
              <a:t>Сегментация клиентской базы банка</a:t>
            </a:r>
            <a:endParaRPr lang="ru-RU" sz="24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C41E587-3619-5249-801E-DD24A2E4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967F-2DBF-447D-8CDA-37E7E09C20AC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6832" y="620689"/>
            <a:ext cx="9330133" cy="369332"/>
          </a:xfrm>
          <a:prstGeom prst="rect">
            <a:avLst/>
          </a:prstGeom>
          <a:solidFill>
            <a:srgbClr val="A7E67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 hangingPunct="0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Особенности работы с VIP-клиентами</a:t>
            </a: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x-non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2FAA49B-A5BD-924D-955C-C13187860134}"/>
              </a:ext>
            </a:extLst>
          </p:cNvPr>
          <p:cNvSpPr/>
          <p:nvPr/>
        </p:nvSpPr>
        <p:spPr>
          <a:xfrm>
            <a:off x="325078" y="1231274"/>
            <a:ext cx="9391948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Выделяются специальные персональные менеджеры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особыми полномочиями и возможностями, создается специальная система информационного обеспечения такого клиента и выстраивается особая схема взаимодействия, где определяется ряд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ключевых моментов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в том числе:</a:t>
            </a:r>
          </a:p>
          <a:p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строго индивидуальный подход к клиенту;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наличие и выполнение текущих планов взаимодействия с клиентом;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широкое, комплексное обслуживание;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активное содействие клиенту в развитии его бизнеса.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9851A204-AB52-0346-86EF-1FF94B57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985" y="4057850"/>
            <a:ext cx="9361041" cy="258532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1800" dirty="0">
                <a:cs typeface="Arial" panose="020B0604020202020204" pitchFamily="34" charset="0"/>
              </a:rPr>
              <a:t>Такой клиент имеет </a:t>
            </a:r>
            <a:r>
              <a:rPr lang="ru-RU" sz="1800" b="1" dirty="0">
                <a:cs typeface="Arial" panose="020B0604020202020204" pitchFamily="34" charset="0"/>
              </a:rPr>
              <a:t>особый статус взаимодействия с высшим руководством банка</a:t>
            </a:r>
          </a:p>
          <a:p>
            <a:pPr>
              <a:buFont typeface="Wingdings" pitchFamily="2" charset="2"/>
              <a:buChar char="v"/>
            </a:pPr>
            <a:endParaRPr lang="ru-RU" sz="1800" dirty="0"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00" dirty="0">
                <a:cs typeface="Arial" panose="020B0604020202020204" pitchFamily="34" charset="0"/>
              </a:rPr>
              <a:t>В работе с VIP-клиентом </a:t>
            </a:r>
            <a:r>
              <a:rPr lang="ru-RU" sz="1800" b="1" dirty="0">
                <a:cs typeface="Arial" panose="020B0604020202020204" pitchFamily="34" charset="0"/>
              </a:rPr>
              <a:t>ключевое звено - менеджер по этой деятельности</a:t>
            </a:r>
            <a:r>
              <a:rPr lang="ru-RU" sz="1800" dirty="0">
                <a:cs typeface="Arial" panose="020B0604020202020204" pitchFamily="34" charset="0"/>
              </a:rPr>
              <a:t>. Современные </a:t>
            </a:r>
            <a:r>
              <a:rPr lang="ru-RU" sz="1800" dirty="0" err="1">
                <a:cs typeface="Arial" panose="020B0604020202020204" pitchFamily="34" charset="0"/>
              </a:rPr>
              <a:t>клиентоориентированные</a:t>
            </a:r>
            <a:r>
              <a:rPr lang="ru-RU" sz="1800" dirty="0">
                <a:cs typeface="Arial" panose="020B0604020202020204" pitchFamily="34" charset="0"/>
              </a:rPr>
              <a:t> банки имеют, как правило, специалистов двух категорий этого профиля </a:t>
            </a:r>
            <a:r>
              <a:rPr lang="ru-RU" sz="1800" b="1" dirty="0">
                <a:cs typeface="Arial" panose="020B0604020202020204" pitchFamily="34" charset="0"/>
              </a:rPr>
              <a:t>– </a:t>
            </a:r>
            <a:r>
              <a:rPr lang="ru-RU" sz="1800" b="1" dirty="0">
                <a:solidFill>
                  <a:srgbClr val="005AAA"/>
                </a:solidFill>
                <a:cs typeface="Arial" panose="020B0604020202020204" pitchFamily="34" charset="0"/>
              </a:rPr>
              <a:t>менеджер по работе с VIP-клиентами как модератор такой работы </a:t>
            </a:r>
            <a:r>
              <a:rPr lang="ru-RU" sz="1800" dirty="0">
                <a:cs typeface="Arial" panose="020B0604020202020204" pitchFamily="34" charset="0"/>
              </a:rPr>
              <a:t>и </a:t>
            </a:r>
            <a:r>
              <a:rPr lang="ru-RU" sz="1800" b="1" dirty="0">
                <a:solidFill>
                  <a:srgbClr val="005AAA"/>
                </a:solidFill>
                <a:cs typeface="Arial" panose="020B0604020202020204" pitchFamily="34" charset="0"/>
              </a:rPr>
              <a:t>менеджер по ведению счетов VIP-клиента</a:t>
            </a:r>
            <a:endParaRPr lang="x-none" sz="1800" b="1" dirty="0">
              <a:solidFill>
                <a:srgbClr val="005AAA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444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136519"/>
            <a:ext cx="8928992" cy="48417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</a:rPr>
              <a:t>3. </a:t>
            </a:r>
            <a:r>
              <a:rPr lang="ru-RU" sz="2400" b="1" dirty="0">
                <a:solidFill>
                  <a:srgbClr val="005AAA"/>
                </a:solidFill>
              </a:rPr>
              <a:t>Сегментация клиентской базы банка</a:t>
            </a:r>
            <a:endParaRPr lang="ru-RU" sz="2400" b="1" dirty="0">
              <a:solidFill>
                <a:srgbClr val="005AAA"/>
              </a:solidFill>
              <a:cs typeface="Arial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C41E587-3619-5249-801E-DD24A2E4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967F-2DBF-447D-8CDA-37E7E09C20AC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6832" y="620689"/>
            <a:ext cx="9390194" cy="646331"/>
          </a:xfrm>
          <a:prstGeom prst="rect">
            <a:avLst/>
          </a:prstGeom>
          <a:solidFill>
            <a:srgbClr val="A7E67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 hangingPunct="0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Сегментация и разносторонний анализ клиентов банка являются основой принятия ряда управленческих решений</a:t>
            </a:r>
            <a:r>
              <a:rPr lang="x-none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следующих областях:</a:t>
            </a:r>
            <a:endParaRPr lang="x-non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="" xmlns:a16="http://schemas.microsoft.com/office/drawing/2014/main" id="{5371459A-A6FF-5349-B741-71F7695284B5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992907764"/>
              </p:ext>
            </p:extLst>
          </p:nvPr>
        </p:nvGraphicFramePr>
        <p:xfrm>
          <a:off x="56456" y="1270874"/>
          <a:ext cx="9849544" cy="270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Прямоугольник 6">
            <a:extLst>
              <a:ext uri="{FF2B5EF4-FFF2-40B4-BE49-F238E27FC236}">
                <a16:creationId xmlns="" xmlns:a16="http://schemas.microsoft.com/office/drawing/2014/main" id="{48B7F754-831D-144A-8EF9-22BF342382F6}"/>
              </a:ext>
            </a:extLst>
          </p:cNvPr>
          <p:cNvSpPr/>
          <p:nvPr/>
        </p:nvSpPr>
        <p:spPr>
          <a:xfrm>
            <a:off x="257903" y="3961035"/>
            <a:ext cx="9390194" cy="369332"/>
          </a:xfrm>
          <a:prstGeom prst="rect">
            <a:avLst/>
          </a:prstGeom>
          <a:solidFill>
            <a:srgbClr val="A7E67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управлении клиентской базой банка применяются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три вида сегментации: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Diagram 13">
            <a:extLst>
              <a:ext uri="{FF2B5EF4-FFF2-40B4-BE49-F238E27FC236}">
                <a16:creationId xmlns="" xmlns:a16="http://schemas.microsoft.com/office/drawing/2014/main" id="{137F43B1-B344-584F-BE55-288728BCED8B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818864414"/>
              </p:ext>
            </p:extLst>
          </p:nvPr>
        </p:nvGraphicFramePr>
        <p:xfrm>
          <a:off x="992560" y="4408965"/>
          <a:ext cx="7632848" cy="2129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="" xmlns:p14="http://schemas.microsoft.com/office/powerpoint/2010/main" val="3516726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136519"/>
            <a:ext cx="8928992" cy="48417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</a:rPr>
              <a:t>3. </a:t>
            </a:r>
            <a:r>
              <a:rPr lang="ru-RU" sz="2400" b="1" dirty="0">
                <a:solidFill>
                  <a:srgbClr val="005AAA"/>
                </a:solidFill>
              </a:rPr>
              <a:t>Сегментация клиентской базы банка</a:t>
            </a:r>
            <a:endParaRPr lang="ru-RU" sz="2400" b="1" dirty="0">
              <a:solidFill>
                <a:srgbClr val="005AAA"/>
              </a:solidFill>
              <a:cs typeface="Arial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C41E587-3619-5249-801E-DD24A2E4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967F-2DBF-447D-8CDA-37E7E09C20AC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6832" y="620689"/>
            <a:ext cx="9330133" cy="400110"/>
          </a:xfrm>
          <a:prstGeom prst="rect">
            <a:avLst/>
          </a:prstGeom>
          <a:solidFill>
            <a:srgbClr val="A7E67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 hangingPunct="0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Сегментация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клиентам:</a:t>
            </a:r>
            <a:endParaRPr lang="x-non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2FAA49B-A5BD-924D-955C-C13187860134}"/>
              </a:ext>
            </a:extLst>
          </p:cNvPr>
          <p:cNvSpPr/>
          <p:nvPr/>
        </p:nvSpPr>
        <p:spPr>
          <a:xfrm>
            <a:off x="325078" y="1231274"/>
            <a:ext cx="9391948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Весь рынок банковских услуг делится на определенные группы с точки зрения субъектов этого рынка и объектов купли-продажи. В связи этим, выделяют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сегментирование по субъектам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="" xmlns:a16="http://schemas.microsoft.com/office/drawing/2014/main" id="{A57F69C8-0DCD-244E-B30E-09AC016604B3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967616054"/>
              </p:ext>
            </p:extLst>
          </p:nvPr>
        </p:nvGraphicFramePr>
        <p:xfrm>
          <a:off x="416496" y="2420888"/>
          <a:ext cx="5232975" cy="3726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5385048" y="2780928"/>
            <a:ext cx="4336032" cy="288032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Чем больше сегментация клиентской базы и выше профессиональные умения работать с каждой категорией клиентов, тем эффективнее работа с клиентами в банке.</a:t>
            </a:r>
          </a:p>
        </p:txBody>
      </p:sp>
    </p:spTree>
    <p:extLst>
      <p:ext uri="{BB962C8B-B14F-4D97-AF65-F5344CB8AC3E}">
        <p14:creationId xmlns="" xmlns:p14="http://schemas.microsoft.com/office/powerpoint/2010/main" val="561727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136519"/>
            <a:ext cx="8928992" cy="48417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</a:rPr>
              <a:t>3. </a:t>
            </a:r>
            <a:r>
              <a:rPr lang="ru-RU" sz="2400" b="1" dirty="0">
                <a:solidFill>
                  <a:srgbClr val="005AAA"/>
                </a:solidFill>
              </a:rPr>
              <a:t>Сегментация клиентской базы банка</a:t>
            </a:r>
            <a:endParaRPr lang="ru-RU" sz="2400" b="1" dirty="0">
              <a:solidFill>
                <a:srgbClr val="005AAA"/>
              </a:solidFill>
              <a:cs typeface="Arial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C41E587-3619-5249-801E-DD24A2E4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967F-2DBF-447D-8CDA-37E7E09C20AC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6832" y="620689"/>
            <a:ext cx="9330133" cy="400110"/>
          </a:xfrm>
          <a:prstGeom prst="rect">
            <a:avLst/>
          </a:prstGeom>
          <a:solidFill>
            <a:srgbClr val="A7E67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 hangingPunct="0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Сегментация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 клиентам</a:t>
            </a:r>
            <a:r>
              <a:rPr lang="x-none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x-non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2FAA49B-A5BD-924D-955C-C13187860134}"/>
              </a:ext>
            </a:extLst>
          </p:cNvPr>
          <p:cNvSpPr/>
          <p:nvPr/>
        </p:nvSpPr>
        <p:spPr>
          <a:xfrm>
            <a:off x="326831" y="1089470"/>
            <a:ext cx="9330132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b="1" u="sng" dirty="0">
                <a:latin typeface="Arial" pitchFamily="34" charset="0"/>
                <a:cs typeface="Arial" pitchFamily="34" charset="0"/>
              </a:rPr>
              <a:t>Корпоративный рынок клиентов</a:t>
            </a:r>
            <a:r>
              <a:rPr lang="x-none" sz="16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u="sng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В качестве наиболее  типичных сегментационных переменных при проведении первичной сегментации корпоративного рынка используются следующие переменные:</a:t>
            </a:r>
            <a:endParaRPr lang="x-none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="" xmlns:a16="http://schemas.microsoft.com/office/drawing/2014/main" id="{C7B72D1F-738A-1446-A2C4-74DEA56F259F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247526642"/>
              </p:ext>
            </p:extLst>
          </p:nvPr>
        </p:nvGraphicFramePr>
        <p:xfrm>
          <a:off x="1784648" y="2037175"/>
          <a:ext cx="6336704" cy="4684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22779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Содержание: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cs typeface="Arial" panose="020B0604020202020204" pitchFamily="34" charset="0"/>
              </a:rPr>
              <a:t>Построение системы персональных менеджеров</a:t>
            </a: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Система </a:t>
            </a:r>
            <a:r>
              <a:rPr lang="ru-RU" sz="2800" dirty="0"/>
              <a:t>маркетинга партнерских отношений в сфере банковских </a:t>
            </a:r>
            <a:r>
              <a:rPr lang="ru-RU" sz="2800" dirty="0" smtClean="0"/>
              <a:t>услуг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Сегментация клиентской базы банка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136519"/>
            <a:ext cx="8928992" cy="48417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</a:rPr>
              <a:t>3. </a:t>
            </a:r>
            <a:r>
              <a:rPr lang="ru-RU" sz="2400" b="1" dirty="0">
                <a:solidFill>
                  <a:srgbClr val="005AAA"/>
                </a:solidFill>
              </a:rPr>
              <a:t>Сегментация клиентской базы банка</a:t>
            </a:r>
            <a:endParaRPr lang="ru-RU" sz="2400" b="1" dirty="0">
              <a:solidFill>
                <a:srgbClr val="005AAA"/>
              </a:solidFill>
              <a:cs typeface="Arial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C41E587-3619-5249-801E-DD24A2E4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967F-2DBF-447D-8CDA-37E7E09C20AC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6832" y="620689"/>
            <a:ext cx="9330133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 hangingPunct="0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Сегментация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 клиентам</a:t>
            </a:r>
            <a:r>
              <a:rPr lang="x-none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x-non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2FAA49B-A5BD-924D-955C-C13187860134}"/>
              </a:ext>
            </a:extLst>
          </p:cNvPr>
          <p:cNvSpPr/>
          <p:nvPr/>
        </p:nvSpPr>
        <p:spPr>
          <a:xfrm>
            <a:off x="326832" y="1317628"/>
            <a:ext cx="9330132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Розничный рынок</a:t>
            </a:r>
            <a:r>
              <a:rPr lang="x-none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Важными критериями сегментации розничных клиентов являются, во-первых,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уровень их доходов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во-вторых,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выдвигаемые ими требования к банковским продуктам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При этом для уточнения сегментации целесообразно применить и ряд переменных, которые подразделяются на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четыре принципа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="" xmlns:a16="http://schemas.microsoft.com/office/drawing/2014/main" id="{65073260-4E07-634E-923A-56FE51AC226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825195328"/>
              </p:ext>
            </p:extLst>
          </p:nvPr>
        </p:nvGraphicFramePr>
        <p:xfrm>
          <a:off x="1856656" y="2834943"/>
          <a:ext cx="5976664" cy="3886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207959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136519"/>
            <a:ext cx="8928992" cy="48417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</a:rPr>
              <a:t>3. </a:t>
            </a:r>
            <a:r>
              <a:rPr lang="ru-RU" sz="2400" b="1" dirty="0">
                <a:solidFill>
                  <a:srgbClr val="005AAA"/>
                </a:solidFill>
              </a:rPr>
              <a:t>Сегментация клиентской базы банка</a:t>
            </a:r>
            <a:endParaRPr lang="ru-RU" sz="2400" b="1" dirty="0">
              <a:solidFill>
                <a:srgbClr val="005AAA"/>
              </a:solidFill>
              <a:cs typeface="Arial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C41E587-3619-5249-801E-DD24A2E4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967F-2DBF-447D-8CDA-37E7E09C20AC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6832" y="620689"/>
            <a:ext cx="9330133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 hangingPunct="0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Сегментация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 клиентам</a:t>
            </a:r>
            <a:r>
              <a:rPr lang="x-none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x-non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2FAA49B-A5BD-924D-955C-C13187860134}"/>
              </a:ext>
            </a:extLst>
          </p:cNvPr>
          <p:cNvSpPr/>
          <p:nvPr/>
        </p:nvSpPr>
        <p:spPr>
          <a:xfrm>
            <a:off x="326832" y="1230533"/>
            <a:ext cx="9330132" cy="2862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Кредитно-финансовые институты</a:t>
            </a:r>
          </a:p>
          <a:p>
            <a:endParaRPr lang="ru-R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При выборе банка корреспондента учитываются следующие обстоятельства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itchFamily="2" charset="2"/>
              <a:buChar char="v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необходимо оценить насколько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привлекательны клиенты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обслуживания которых устанавливаются корреспондентские отношения с другими банками.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itchFamily="2" charset="2"/>
              <a:buChar char="v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определяется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предстоящих действий банка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выявляются требуемые виды банковских операций.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itchFamily="2" charset="2"/>
              <a:buChar char="v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следующем этапе выявляются все банки, которые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удовлетворяют условиям достаточного пространственного охвата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клиентов и предоставления им необходимого набора услуг. 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7BCC87EA-1A47-1140-A719-001A9D977B9C}"/>
              </a:ext>
            </a:extLst>
          </p:cNvPr>
          <p:cNvSpPr/>
          <p:nvPr/>
        </p:nvSpPr>
        <p:spPr>
          <a:xfrm>
            <a:off x="326832" y="4291264"/>
            <a:ext cx="9330131" cy="24302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качестве основных условий установления корреспондентских отношений с банками выдвигается следующие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x-none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itchFamily="2" charset="2"/>
              <a:buChar char="v"/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помимо требования обслуживания клиентуры в большом географическом пространстве банки – корреспонденты должны предоставлять эти услуги на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уровне международного класса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x-none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банк-корреспондент должен отличаться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высоким профессиональным уровнем своего персонала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x-none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1880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136519"/>
            <a:ext cx="8928992" cy="48417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</a:rPr>
              <a:t>3. </a:t>
            </a:r>
            <a:r>
              <a:rPr lang="ru-RU" sz="2400" b="1" dirty="0">
                <a:solidFill>
                  <a:srgbClr val="005AAA"/>
                </a:solidFill>
              </a:rPr>
              <a:t>Сегментация клиентской базы банка</a:t>
            </a:r>
            <a:endParaRPr lang="ru-RU" sz="2400" b="1" dirty="0">
              <a:solidFill>
                <a:srgbClr val="005AAA"/>
              </a:solidFill>
              <a:cs typeface="Arial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C41E587-3619-5249-801E-DD24A2E4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967F-2DBF-447D-8CDA-37E7E09C20AC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6832" y="620689"/>
            <a:ext cx="9330133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 hangingPunct="0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Сегментация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 клиентам</a:t>
            </a:r>
            <a:r>
              <a:rPr lang="x-none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x-non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2FAA49B-A5BD-924D-955C-C13187860134}"/>
              </a:ext>
            </a:extLst>
          </p:cNvPr>
          <p:cNvSpPr/>
          <p:nvPr/>
        </p:nvSpPr>
        <p:spPr>
          <a:xfrm>
            <a:off x="287934" y="1269190"/>
            <a:ext cx="9330132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Правительственный рынок:</a:t>
            </a:r>
          </a:p>
          <a:p>
            <a:endParaRPr lang="ru-R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Необходимость в сотрудничестве с правительством обуславливается необходимостью осуществления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операций с государственными ценными бумагами, с государственными ценными бумагами, а также участием коммерческих банков в реализации отдельных правительственных программ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(например, «Государственная программа ипотечного кредитования»; «Дорожная карта 2030»; «Льготное кредитование студентов» 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т.д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7BCC87EA-1A47-1140-A719-001A9D977B9C}"/>
              </a:ext>
            </a:extLst>
          </p:cNvPr>
          <p:cNvSpPr/>
          <p:nvPr/>
        </p:nvSpPr>
        <p:spPr>
          <a:xfrm>
            <a:off x="272480" y="3977624"/>
            <a:ext cx="9330131" cy="24232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банка приоритетными являются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производственно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- экономические критерии сегментации клиента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отрасль, к которой принадлежит предприятие клиента; размер предприятия и его финансовое положение; размер денежных средств на оплату труда; остатки средств на расчетном счете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продвижения продукта на рынок и его реализации следует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дифференцировать клиентов и определить тех, которые могут выступать в качестве потребителя данного продукта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8713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136519"/>
            <a:ext cx="8928992" cy="48417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</a:rPr>
              <a:t>3. </a:t>
            </a:r>
            <a:r>
              <a:rPr lang="ru-RU" sz="2400" b="1" dirty="0">
                <a:solidFill>
                  <a:srgbClr val="005AAA"/>
                </a:solidFill>
              </a:rPr>
              <a:t>Сегментация клиентской базы банка</a:t>
            </a:r>
            <a:endParaRPr lang="ru-RU" sz="2400" b="1" dirty="0">
              <a:solidFill>
                <a:srgbClr val="005AAA"/>
              </a:solidFill>
              <a:cs typeface="Arial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C41E587-3619-5249-801E-DD24A2E4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967F-2DBF-447D-8CDA-37E7E09C20AC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6832" y="620689"/>
            <a:ext cx="9330133" cy="369332"/>
          </a:xfrm>
          <a:prstGeom prst="rect">
            <a:avLst/>
          </a:prstGeom>
          <a:solidFill>
            <a:srgbClr val="A7E67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 hangingPunct="0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Сегмент рынка должен в идеале отвечать следующим требованиям:</a:t>
            </a:r>
            <a:endParaRPr lang="x-non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="" xmlns:a16="http://schemas.microsoft.com/office/drawing/2014/main" id="{65073260-4E07-634E-923A-56FE51AC226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118835939"/>
              </p:ext>
            </p:extLst>
          </p:nvPr>
        </p:nvGraphicFramePr>
        <p:xfrm>
          <a:off x="2432720" y="1104859"/>
          <a:ext cx="4392488" cy="371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716B3F22-7FF4-E949-98D0-9C84B5908F5B}"/>
              </a:ext>
            </a:extLst>
          </p:cNvPr>
          <p:cNvSpPr/>
          <p:nvPr/>
        </p:nvSpPr>
        <p:spPr>
          <a:xfrm>
            <a:off x="272480" y="5011549"/>
            <a:ext cx="9330131" cy="13393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банка проблемы формирования клиентской базы служит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важным элементом общей стратегии развития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в которой учитываются не только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внешние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условия конкурентной среды, но и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внутренние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связанные с необходимостью снижения издержек и общей нагрузки на персонал банка</a:t>
            </a:r>
            <a:r>
              <a:rPr lang="x-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1143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72480" y="2060848"/>
            <a:ext cx="9092058" cy="1584176"/>
          </a:xfrm>
          <a:prstGeom prst="roundRect">
            <a:avLst/>
          </a:prstGeom>
          <a:solidFill>
            <a:srgbClr val="F6DAF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Сегментация по характеристикам предлагаемых услуг позволяет определить наиболее привлекательные для клиента те или иные виды банковских услуг.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72480" y="3789040"/>
            <a:ext cx="4680520" cy="2880320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Продуктовый принцип основывается  на изучении реакции   отдельных групп клиентов на виды банковских услуг.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5097016" y="3789040"/>
            <a:ext cx="4464496" cy="28083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Результатом деятельности банка является банковский продукт, который состоит из предоставляемых услуг и из создания платежных средств (создание платежных поручений, векселей, аккредитивов, чеков и т.д.). </a:t>
            </a:r>
          </a:p>
        </p:txBody>
      </p:sp>
      <p:sp>
        <p:nvSpPr>
          <p:cNvPr id="8" name="Прямоугольник с одним усеченным и одним скругленным углом 3"/>
          <p:cNvSpPr/>
          <p:nvPr/>
        </p:nvSpPr>
        <p:spPr>
          <a:xfrm>
            <a:off x="560512" y="908720"/>
            <a:ext cx="9036597" cy="936104"/>
          </a:xfrm>
          <a:prstGeom prst="snipRoundRect">
            <a:avLst/>
          </a:prstGeom>
          <a:solidFill>
            <a:srgbClr val="CCF4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Сегментация по характеру  предоставления банковских услуг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8464" y="260648"/>
            <a:ext cx="9577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/>
            <a:r>
              <a:rPr lang="ru-RU" sz="2800" b="1" dirty="0" smtClean="0">
                <a:solidFill>
                  <a:srgbClr val="005AAA"/>
                </a:solidFill>
                <a:latin typeface="Arial" pitchFamily="34" charset="0"/>
                <a:cs typeface="Arial" pitchFamily="34" charset="0"/>
              </a:rPr>
              <a:t>3. Сегментация клиентской базы банка</a:t>
            </a:r>
            <a:endParaRPr lang="ru-RU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459680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с одним усеченным и одним скругленным углом 3"/>
          <p:cNvSpPr/>
          <p:nvPr/>
        </p:nvSpPr>
        <p:spPr>
          <a:xfrm>
            <a:off x="416496" y="1052736"/>
            <a:ext cx="9036597" cy="432048"/>
          </a:xfrm>
          <a:prstGeom prst="snip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Сегментация по характеру  предоставления банковских услуг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8464" y="260648"/>
            <a:ext cx="9577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/>
            <a:r>
              <a:rPr lang="ru-RU" sz="2800" b="1" dirty="0" smtClean="0">
                <a:solidFill>
                  <a:srgbClr val="005AAA"/>
                </a:solidFill>
                <a:latin typeface="Arial" pitchFamily="34" charset="0"/>
                <a:cs typeface="Arial" pitchFamily="34" charset="0"/>
              </a:rPr>
              <a:t>3. Сегментация клиентской базы банка</a:t>
            </a:r>
            <a:endParaRPr lang="ru-RU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472" y="1916832"/>
          <a:ext cx="9433048" cy="37358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2088"/>
                <a:gridCol w="5184576"/>
                <a:gridCol w="345638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Критерии классификации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Тип предоставления услуг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зависимости от соответ-я специфики банковской деят-ти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специфические услуги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неспецифические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зависимости от субъектов получения услуг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услуги юрид. лицам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физическим лицам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зависимости от способа формирования и размещения ресурсов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активные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пассивные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зависимости от оплаты за предоставление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платные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бесплатные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зависимости от связи с движением материального продукта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чистые услуги (не связаны с мат. </a:t>
                      </a: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продуктом</a:t>
                      </a: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связаны с движением мат. </a:t>
                      </a: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продукта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0459680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с одним усеченным и одним скругленным углом 3"/>
          <p:cNvSpPr/>
          <p:nvPr/>
        </p:nvSpPr>
        <p:spPr>
          <a:xfrm>
            <a:off x="488504" y="692696"/>
            <a:ext cx="9036597" cy="432048"/>
          </a:xfrm>
          <a:prstGeom prst="snip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Сегментация по характеру  предоставления банковских услуг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8464" y="260648"/>
            <a:ext cx="9577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/>
            <a:r>
              <a:rPr lang="ru-RU" sz="2800" b="1" dirty="0" smtClean="0">
                <a:solidFill>
                  <a:srgbClr val="005AAA"/>
                </a:solidFill>
                <a:latin typeface="Arial" pitchFamily="34" charset="0"/>
                <a:cs typeface="Arial" pitchFamily="34" charset="0"/>
              </a:rPr>
              <a:t>3. Сегментация клиентской базы банка</a:t>
            </a:r>
            <a:endParaRPr lang="ru-RU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72480" y="1196752"/>
          <a:ext cx="9433048" cy="53192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2088"/>
                <a:gridCol w="3168352"/>
                <a:gridCol w="547260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Виды финансовых услуг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Характеристика финансовых услуг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кредитные услуги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Кредитные услуги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– это наиболее типичные услуги банка, они связаны с движением ссудного капитала. Для кредитных услуг характерны следующие признаки: платность; срочность;</a:t>
                      </a:r>
                    </a:p>
                    <a:p>
                      <a:pPr lvl="0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возвратность; гарантированность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депозитные услуги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Депозитные услуги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это услуги по принятию вкладов, внесенные в банк клиентами на определенные счета и используемые ими в соответствии с режимом счета и банковским законодательством. 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инвестиционные операции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Инвестиционные операции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–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операции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с ценными бумагами, могут выпускаться как на комиссионных основах, так и за счет собственных средств. 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прочие услуги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операции по рассчетно-кассовому  обслуживанию;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валютные операции и услуги, связанные с внешнеэкономической деятельностью;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документальные отчеты с пользованием аккредитивов.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выдача гарантий и поручительств;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консультационные услуги;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операции по открытию корреспондентских счетов;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услуги по инженерно-экономической экспертизе;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трастовые услуги;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лизинг;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аудиторские услуги;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услуги по хранению ценностей;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размещение рекламы клиентов через сеть учреждений банков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04596803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823B3F-D496-4615-BF8A-C2C33387D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94925"/>
            <a:ext cx="8915400" cy="436911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5AAA"/>
                </a:solidFill>
                <a:cs typeface="Arial" panose="020B0604020202020204" pitchFamily="34" charset="0"/>
              </a:rPr>
              <a:t>Список литературы:</a:t>
            </a:r>
            <a:endParaRPr lang="ru-RU" sz="3200" b="1" dirty="0">
              <a:solidFill>
                <a:srgbClr val="005AAA"/>
              </a:solidFill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1D0B6D7-3581-40D6-8F27-A02D7F0E1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733" y="836713"/>
            <a:ext cx="8915400" cy="5472607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1800" dirty="0" smtClean="0"/>
              <a:t>Лаврушин О.И. Современные банковские продукты и услуги. Учебник- М.: КНОРУС, 2020г. –с. 302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u="sng" dirty="0" smtClean="0">
                <a:hlinkClick r:id="rId2"/>
              </a:rPr>
              <a:t>Н. Г. </a:t>
            </a:r>
            <a:r>
              <a:rPr lang="ru-RU" sz="1800" u="sng" dirty="0" err="1" smtClean="0">
                <a:hlinkClick r:id="rId2"/>
              </a:rPr>
              <a:t>Семилютина</a:t>
            </a:r>
            <a:r>
              <a:rPr lang="ru-RU" sz="1800" dirty="0" smtClean="0"/>
              <a:t>. Российский рынок финансовых услуг (формирование правовой модели): </a:t>
            </a:r>
            <a:r>
              <a:rPr lang="ru-RU" sz="1800" u="sng" dirty="0" err="1" smtClean="0">
                <a:hlinkClick r:id="rId3"/>
              </a:rPr>
              <a:t>Serii︠a</a:t>
            </a:r>
            <a:r>
              <a:rPr lang="ru-RU" sz="1800" u="sng" dirty="0" smtClean="0">
                <a:hlinkClick r:id="rId3"/>
              </a:rPr>
              <a:t>︡ «</a:t>
            </a:r>
            <a:r>
              <a:rPr lang="ru-RU" sz="1800" u="sng" dirty="0" err="1" smtClean="0">
                <a:hlinkClick r:id="rId3"/>
              </a:rPr>
              <a:t>Biblioteka</a:t>
            </a:r>
            <a:r>
              <a:rPr lang="ru-RU" sz="1800" u="sng" dirty="0" smtClean="0">
                <a:hlinkClick r:id="rId3"/>
              </a:rPr>
              <a:t> </a:t>
            </a:r>
            <a:r>
              <a:rPr lang="ru-RU" sz="1800" u="sng" dirty="0" err="1" smtClean="0">
                <a:hlinkClick r:id="rId3"/>
              </a:rPr>
              <a:t>professionala</a:t>
            </a:r>
            <a:r>
              <a:rPr lang="ru-RU" sz="1800" dirty="0" smtClean="0"/>
              <a:t>» </a:t>
            </a:r>
            <a:r>
              <a:rPr lang="ru-RU" sz="1800" dirty="0" err="1" smtClean="0"/>
              <a:t>Wolters</a:t>
            </a:r>
            <a:r>
              <a:rPr lang="ru-RU" sz="1800" dirty="0" smtClean="0"/>
              <a:t> </a:t>
            </a:r>
            <a:r>
              <a:rPr lang="ru-RU" sz="1800" dirty="0" err="1" smtClean="0"/>
              <a:t>Kluwer</a:t>
            </a:r>
            <a:r>
              <a:rPr lang="ru-RU" sz="1800" dirty="0" smtClean="0"/>
              <a:t> </a:t>
            </a:r>
            <a:r>
              <a:rPr lang="ru-RU" sz="1800" dirty="0" err="1" smtClean="0"/>
              <a:t>Russia</a:t>
            </a:r>
            <a:r>
              <a:rPr lang="ru-RU" sz="1800" dirty="0" smtClean="0"/>
              <a:t>, 2015г. – с.315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/>
              <a:t>С.В </a:t>
            </a:r>
            <a:r>
              <a:rPr lang="ru-RU" sz="1800" dirty="0" err="1" smtClean="0"/>
              <a:t>Науменкова</a:t>
            </a:r>
            <a:r>
              <a:rPr lang="ru-RU" sz="1800" dirty="0" smtClean="0"/>
              <a:t>, С.В Мищенко. Рынок финансовых услуг.: Учебник – Киев, 2019г.-с.367.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err="1" smtClean="0"/>
              <a:t>Аюпов</a:t>
            </a:r>
            <a:r>
              <a:rPr lang="ru-RU" sz="1800" dirty="0" smtClean="0"/>
              <a:t> А.А. Конструирование и реализация инновационных финансовых продуктов /</a:t>
            </a:r>
            <a:r>
              <a:rPr lang="ru-RU" sz="1800" dirty="0" err="1" smtClean="0"/>
              <a:t>А.А.Аюпов</a:t>
            </a:r>
            <a:r>
              <a:rPr lang="ru-RU" sz="1800" dirty="0" smtClean="0"/>
              <a:t>. – М.: NOTA BENE, 2017г. – 220 с.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/>
              <a:t>Инновации на финансовых рынках [Текст]: </a:t>
            </a:r>
            <a:r>
              <a:rPr lang="ru-RU" sz="1800" dirty="0" err="1" smtClean="0"/>
              <a:t>коллект</a:t>
            </a:r>
            <a:r>
              <a:rPr lang="ru-RU" sz="1800" dirty="0" smtClean="0"/>
              <a:t>. </a:t>
            </a:r>
            <a:r>
              <a:rPr lang="ru-RU" sz="1800" dirty="0" err="1" smtClean="0"/>
              <a:t>моногр</a:t>
            </a:r>
            <a:r>
              <a:rPr lang="ru-RU" sz="1800" dirty="0" smtClean="0"/>
              <a:t>. / под </a:t>
            </a:r>
            <a:r>
              <a:rPr lang="ru-RU" sz="1800" dirty="0" err="1" smtClean="0"/>
              <a:t>науч</a:t>
            </a:r>
            <a:r>
              <a:rPr lang="ru-RU" sz="1800" dirty="0" smtClean="0"/>
              <a:t>. ред.Н. И. </a:t>
            </a:r>
            <a:r>
              <a:rPr lang="ru-RU" sz="1800" dirty="0" err="1" smtClean="0"/>
              <a:t>Берзона</a:t>
            </a:r>
            <a:r>
              <a:rPr lang="ru-RU" sz="1800" dirty="0" smtClean="0"/>
              <a:t>, Т. В. Тепловой; </a:t>
            </a:r>
            <a:r>
              <a:rPr lang="ru-RU" sz="1800" dirty="0" err="1" smtClean="0"/>
              <a:t>Нац</a:t>
            </a:r>
            <a:r>
              <a:rPr lang="ru-RU" sz="1800" dirty="0" smtClean="0"/>
              <a:t>. </a:t>
            </a:r>
            <a:r>
              <a:rPr lang="ru-RU" sz="1800" dirty="0" err="1" smtClean="0"/>
              <a:t>исслед</a:t>
            </a:r>
            <a:r>
              <a:rPr lang="ru-RU" sz="1800" dirty="0" smtClean="0"/>
              <a:t>. ун-т «Высшая школа экономики», ф-т экономики, кафедра фондового рынка и рынка инвестиций. — М.: Изд. дом Высшей школы экономики, 2016г. —420с.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u="sng" dirty="0" smtClean="0"/>
              <a:t>http://www.nationalbank.kz</a:t>
            </a:r>
            <a:endParaRPr lang="ru-RU" sz="18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1800" u="sng" dirty="0" smtClean="0"/>
              <a:t>https://finreg.kz </a:t>
            </a:r>
            <a:endParaRPr lang="ru-RU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1800" u="sng" dirty="0" smtClean="0"/>
              <a:t>http://www.</a:t>
            </a:r>
            <a:r>
              <a:rPr lang="en-US" sz="1800" u="sng" dirty="0" err="1" smtClean="0"/>
              <a:t>kase</a:t>
            </a:r>
            <a:r>
              <a:rPr lang="ru-RU" sz="1800" u="sng" dirty="0" smtClean="0"/>
              <a:t>.</a:t>
            </a:r>
            <a:r>
              <a:rPr lang="ru-RU" sz="1800" u="sng" dirty="0" err="1" smtClean="0"/>
              <a:t>kz</a:t>
            </a:r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2564975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344488" y="116632"/>
            <a:ext cx="9361040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ru-RU" sz="5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Построение системы персональных менеджеров</a:t>
            </a: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5AAA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6">
            <a:extLst>
              <a:ext uri="{FF2B5EF4-FFF2-40B4-BE49-F238E27FC236}">
                <a16:creationId xmlns="" xmlns:a16="http://schemas.microsoft.com/office/drawing/2014/main" id="{54EACE0D-6945-DC48-9D24-F869E30D6AF1}"/>
              </a:ext>
            </a:extLst>
          </p:cNvPr>
          <p:cNvSpPr/>
          <p:nvPr/>
        </p:nvSpPr>
        <p:spPr>
          <a:xfrm>
            <a:off x="344488" y="830060"/>
            <a:ext cx="9361040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Цель использования работы по типу персональных менеджеров— переход на более высокий, современный уровень развития, </a:t>
            </a:r>
            <a:r>
              <a:rPr lang="ru-RU" sz="2000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конкурентоспособности банка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 рынке услуг.</a:t>
            </a: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="" xmlns:a16="http://schemas.microsoft.com/office/drawing/2014/main" id="{C5E8B5D4-ADC6-0845-A556-B0EF5F1697EA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614261570"/>
              </p:ext>
            </p:extLst>
          </p:nvPr>
        </p:nvGraphicFramePr>
        <p:xfrm>
          <a:off x="1969852" y="2276872"/>
          <a:ext cx="6110312" cy="3209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55418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344488" y="116632"/>
            <a:ext cx="9361040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ru-RU" sz="53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Построение системы персональных менеджеров</a:t>
            </a: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5AAA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6">
            <a:extLst>
              <a:ext uri="{FF2B5EF4-FFF2-40B4-BE49-F238E27FC236}">
                <a16:creationId xmlns="" xmlns:a16="http://schemas.microsoft.com/office/drawing/2014/main" id="{54EACE0D-6945-DC48-9D24-F869E30D6AF1}"/>
              </a:ext>
            </a:extLst>
          </p:cNvPr>
          <p:cNvSpPr/>
          <p:nvPr/>
        </p:nvSpPr>
        <p:spPr>
          <a:xfrm>
            <a:off x="200472" y="541491"/>
            <a:ext cx="9705528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Действие для построения системы персональных менеджеров в коммерческих банках :</a:t>
            </a:r>
            <a:endParaRPr 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DB14825-61ED-A94A-97E3-C9B270EBC544}"/>
              </a:ext>
            </a:extLst>
          </p:cNvPr>
          <p:cNvSpPr/>
          <p:nvPr/>
        </p:nvSpPr>
        <p:spPr>
          <a:xfrm>
            <a:off x="5111858" y="1671519"/>
            <a:ext cx="459367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Выделить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организационной структуре банка подразделение, состоящее из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персональных менеджеров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ответственных за развитие партнерских отношений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991A243-F8A0-DD47-A1AB-F7480765DAA8}"/>
              </a:ext>
            </a:extLst>
          </p:cNvPr>
          <p:cNvSpPr/>
          <p:nvPr/>
        </p:nvSpPr>
        <p:spPr>
          <a:xfrm>
            <a:off x="236476" y="3635807"/>
            <a:ext cx="9433048" cy="2862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itchFamily="34" charset="0"/>
              </a:rPr>
              <a:t>3.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Закрепить персональных менеджеров за группой клиентов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руководствуясь следующими принципами.</a:t>
            </a:r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Число персональных менеджеров зависит от количества клиентов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их объемных показателей и функций, которые выполняют эти сотрудники. Для определения числа менеджеров возможны два варианта:</a:t>
            </a:r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Распределяется вся клиентская база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(работающие счета) с учетом того, что 50-60 партнеров будут закреплены за одним менеджером.</a:t>
            </a:r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Распределяется клиентская база ключевых клиентов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Максимальное количество крупных клиентов, закрепленных за одним менеджером, должно быть не больше 10.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A079787-5E4E-A44C-8FC9-920D1492090F}"/>
              </a:ext>
            </a:extLst>
          </p:cNvPr>
          <p:cNvSpPr/>
          <p:nvPr/>
        </p:nvSpPr>
        <p:spPr>
          <a:xfrm>
            <a:off x="236476" y="1657631"/>
            <a:ext cx="4758444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основе сегментации клиентской базы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выявить ключевых клиентов банка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а также потенциальных клиентов, на которых в первую очередь направить усилия.</a:t>
            </a:r>
          </a:p>
        </p:txBody>
      </p:sp>
    </p:spTree>
    <p:extLst>
      <p:ext uri="{BB962C8B-B14F-4D97-AF65-F5344CB8AC3E}">
        <p14:creationId xmlns="" xmlns:p14="http://schemas.microsoft.com/office/powerpoint/2010/main" val="4021600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6">
            <a:extLst>
              <a:ext uri="{FF2B5EF4-FFF2-40B4-BE49-F238E27FC236}">
                <a16:creationId xmlns="" xmlns:a16="http://schemas.microsoft.com/office/drawing/2014/main" id="{54EACE0D-6945-DC48-9D24-F869E30D6AF1}"/>
              </a:ext>
            </a:extLst>
          </p:cNvPr>
          <p:cNvSpPr/>
          <p:nvPr/>
        </p:nvSpPr>
        <p:spPr>
          <a:xfrm>
            <a:off x="200472" y="513781"/>
            <a:ext cx="95770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Действие для построения системы персональных менеджеров в коммерческих банках :</a:t>
            </a:r>
            <a:endParaRPr 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EC1BF03-249D-0E4E-A07E-14700CAD048E}"/>
              </a:ext>
            </a:extLst>
          </p:cNvPr>
          <p:cNvSpPr/>
          <p:nvPr/>
        </p:nvSpPr>
        <p:spPr>
          <a:xfrm>
            <a:off x="200472" y="1252159"/>
            <a:ext cx="4521967" cy="53553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Сформировать и постоянно пополнять информационно-аналитическую базу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 ключевым клиентам. </a:t>
            </a:r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создания базы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разрабатываются система показателей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ее структура в зависимости от целей формирования, доступности источников данных, технической возможности автоматизированной банковской системы, расширения числа пользователей.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Информационная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база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позволяет наилучшим образом понимать бизнес клиентов, осуществлять постоянную оценку их нужд и потребностей, оперативно принимать решения, важные для развития бизнеса. </a:t>
            </a:r>
            <a:endParaRPr lang="x-non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F2CF48E1-5273-4743-A652-31B6A84D7A6C}"/>
              </a:ext>
            </a:extLst>
          </p:cNvPr>
          <p:cNvSpPr/>
          <p:nvPr/>
        </p:nvSpPr>
        <p:spPr>
          <a:xfrm>
            <a:off x="5025008" y="1252159"/>
            <a:ext cx="4521967" cy="56323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Четко установить перед персональными менеджерами их цели, задачи, функции. </a:t>
            </a:r>
            <a:endParaRPr lang="x-none" b="1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развитие прочных долгосрочных отношений с клиентами, формирование спроса на банковские продукты и услуги, качественное обслуживание. </a:t>
            </a:r>
          </a:p>
          <a:p>
            <a:pPr lvl="0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Функциональными задачами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являются:</a:t>
            </a:r>
            <a:r>
              <a:rPr lang="ru-RU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бизнес-анализ деятельности клиентов и выявление потребностей бизнеса в банковских услугах;</a:t>
            </a:r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реализация перспективных планов сотрудничества с клиентами, решение проблем бизнеса клиентов;</a:t>
            </a:r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привлечение контрагентов (потенциальных клиентов);</a:t>
            </a:r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планирование менеджером своей работы и составление отчета</a:t>
            </a:r>
            <a:r>
              <a:rPr lang="ru-RU" dirty="0"/>
              <a:t>.</a:t>
            </a:r>
            <a:endParaRPr lang="x-none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344488" y="116632"/>
            <a:ext cx="9361040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ru-RU" sz="53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Построение системы персональных менеджеров</a:t>
            </a: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5AAA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6399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6">
            <a:extLst>
              <a:ext uri="{FF2B5EF4-FFF2-40B4-BE49-F238E27FC236}">
                <a16:creationId xmlns="" xmlns:a16="http://schemas.microsoft.com/office/drawing/2014/main" id="{54EACE0D-6945-DC48-9D24-F869E30D6AF1}"/>
              </a:ext>
            </a:extLst>
          </p:cNvPr>
          <p:cNvSpPr/>
          <p:nvPr/>
        </p:nvSpPr>
        <p:spPr>
          <a:xfrm>
            <a:off x="108012" y="501067"/>
            <a:ext cx="9705528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Действие для построения системы персональных менеджеров в коммерческих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банках:</a:t>
            </a:r>
            <a:endParaRPr 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43FC2F61-4655-B34A-899B-4865137E1BA7}"/>
              </a:ext>
            </a:extLst>
          </p:cNvPr>
          <p:cNvSpPr/>
          <p:nvPr/>
        </p:nvSpPr>
        <p:spPr>
          <a:xfrm>
            <a:off x="108012" y="1342593"/>
            <a:ext cx="4755334" cy="5078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Установить систему полномочий менеджера для оперативного принятия решений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ведении переговоров по продаже продуктов и оказании услуг ключевым клиентам.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Одним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из ключевых аспектов является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децентрализация полномочий и лимитов, передача их от топ-менеджеров к персональным менеджерам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Передача полномочий и лимитов от топ-менеджеров персональным менеджерам в части расчетно-кассового обслуживания, кредитования, депозитов, ведения переговоров и переписки осуществляется на основании документа, регламентирующего права менеджеров, передачу полномочий, срок их действия.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29515FB6-978F-524C-BA98-7A9AF6C37E75}"/>
              </a:ext>
            </a:extLst>
          </p:cNvPr>
          <p:cNvSpPr/>
          <p:nvPr/>
        </p:nvSpPr>
        <p:spPr>
          <a:xfrm>
            <a:off x="5133020" y="1340768"/>
            <a:ext cx="4680520" cy="50783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Осуществлять разработку перспективных (на год) и текущих (на неделю) планов работы менеджера с клиентами для достижения поставленных целей и задач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Планы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работ содержат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объемные показатели расчетных, кассовых операций, ссудной задолженности, депозитов, векселей, эмиссии пластиковых карт, доли электронного документооборота, количества терминалов для расчета по пластиковым картам, доходов от оказания услуг и другие.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Кроме количественных показателей план содержит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качественные мероприятия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 их выполнению.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344488" y="116632"/>
            <a:ext cx="9361040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ru-RU" sz="53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Построение системы персональных менеджеров</a:t>
            </a: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5AAA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6111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6">
            <a:extLst>
              <a:ext uri="{FF2B5EF4-FFF2-40B4-BE49-F238E27FC236}">
                <a16:creationId xmlns="" xmlns:a16="http://schemas.microsoft.com/office/drawing/2014/main" id="{54EACE0D-6945-DC48-9D24-F869E30D6AF1}"/>
              </a:ext>
            </a:extLst>
          </p:cNvPr>
          <p:cNvSpPr/>
          <p:nvPr/>
        </p:nvSpPr>
        <p:spPr>
          <a:xfrm>
            <a:off x="100236" y="485821"/>
            <a:ext cx="9705528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Действие для построения системы персональных менеджеров в коммерческих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банках:</a:t>
            </a:r>
            <a:endParaRPr 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E2CD948-23E2-E44C-AEE2-5708E2BAC8A4}"/>
              </a:ext>
            </a:extLst>
          </p:cNvPr>
          <p:cNvSpPr/>
          <p:nvPr/>
        </p:nvSpPr>
        <p:spPr>
          <a:xfrm>
            <a:off x="308484" y="1530374"/>
            <a:ext cx="9289032" cy="452431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Проводить оперативный и последующий контроль за деятельностью персональных менеджеров, за выполнением плана работы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(функции руководителя клиентского отдела). </a:t>
            </a:r>
          </a:p>
          <a:p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Оценка работы производится по установленным параметрам: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число проведенных встреч с клиентами, количество подготовленных коммерческих предложений, заключенных договоров по услугам банка, привлеченных на обслуживание новых клиентов, достижение показателей, включенных в план работы. </a:t>
            </a:r>
          </a:p>
          <a:p>
            <a:endParaRPr lang="x-none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Руководителям подразделения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даются рекомендации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намечаются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дальнейшие их действия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части укрепления отношений с ключевыми клиентами. Конкурентоспособность банка, достижение им стратегических и текущих целей зависит в большей степени от того, как складываются взаимоотношения персональных менеджеров с приоритетными для банка существующими и потенциальными клиентами, и в меньшей — от разнообразия банковских услуг.</a:t>
            </a:r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344488" y="116632"/>
            <a:ext cx="9361040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ru-RU" sz="53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Построение системы персональных менеджеров</a:t>
            </a: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5AAA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2822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6">
            <a:extLst>
              <a:ext uri="{FF2B5EF4-FFF2-40B4-BE49-F238E27FC236}">
                <a16:creationId xmlns="" xmlns:a16="http://schemas.microsoft.com/office/drawing/2014/main" id="{54EACE0D-6945-DC48-9D24-F869E30D6AF1}"/>
              </a:ext>
            </a:extLst>
          </p:cNvPr>
          <p:cNvSpPr/>
          <p:nvPr/>
        </p:nvSpPr>
        <p:spPr>
          <a:xfrm>
            <a:off x="200472" y="485821"/>
            <a:ext cx="9145016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Для создания конкурентных преимуществ банку важно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="" xmlns:a16="http://schemas.microsoft.com/office/drawing/2014/main" id="{8909B400-852A-0840-A12D-ADA6ED537699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254743885"/>
              </p:ext>
            </p:extLst>
          </p:nvPr>
        </p:nvGraphicFramePr>
        <p:xfrm>
          <a:off x="344488" y="1013449"/>
          <a:ext cx="9361040" cy="5826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 txBox="1">
            <a:spLocks/>
          </p:cNvSpPr>
          <p:nvPr/>
        </p:nvSpPr>
        <p:spPr>
          <a:xfrm>
            <a:off x="344488" y="116632"/>
            <a:ext cx="9361040" cy="738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ru-RU" sz="53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Построение системы персональных менеджеров</a:t>
            </a: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5AAA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9198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F42AEC-4979-154C-A476-E84C6268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136518"/>
            <a:ext cx="9778066" cy="103134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5AAA"/>
                </a:solidFill>
              </a:rPr>
              <a:t>2. </a:t>
            </a:r>
            <a:r>
              <a:rPr lang="ru-RU" sz="2400" b="1" dirty="0">
                <a:solidFill>
                  <a:srgbClr val="005AAA"/>
                </a:solidFill>
              </a:rPr>
              <a:t>Система маркетинга партнерских отношений в сфере банковских услуг</a:t>
            </a:r>
            <a:endParaRPr lang="ru-RU" sz="2400" b="1" dirty="0">
              <a:solidFill>
                <a:srgbClr val="005AAA"/>
              </a:solidFill>
              <a:cs typeface="Arial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357ED04-88E8-404D-BB8B-FF6F469F5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480" y="2420888"/>
            <a:ext cx="9422855" cy="4156578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fontAlgn="base" hangingPunct="0">
              <a:buNone/>
            </a:pPr>
            <a:r>
              <a:rPr lang="ru-RU" sz="1800" b="1" u="sng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Предпосылками внедрения маркетинга отношений в коммерческих банках являются</a:t>
            </a:r>
            <a:r>
              <a:rPr lang="ru-RU" sz="1800" u="sng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x-none" sz="1800" u="sng" dirty="0">
              <a:solidFill>
                <a:srgbClr val="005AA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 hangingPunct="0"/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укрепление банковского сектора Казахстана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с одной стороны, и конкуренция на региональных рынках банковских услуг, с другой; </a:t>
            </a:r>
            <a:endParaRPr lang="x-none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 hangingPunct="0"/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понимание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руководством коммерческих банков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значимости управления взаимоотношениями с ключевыми клиентами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для обеспечения долгосрочной прибыльности банковской деятельности; </a:t>
            </a:r>
            <a:endParaRPr lang="x-none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 hangingPunct="0"/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персонального менеджмента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при обслуживании ключевых клиентов; </a:t>
            </a:r>
            <a:endParaRPr lang="x-none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 hangingPunct="0"/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отбор и обучение персонала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ориентированного на решение проблем клиентов; </a:t>
            </a:r>
            <a:endParaRPr lang="x-none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 hangingPunct="0"/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наличие автоматизированных банковских систем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позволяющих систематизировать, хранить, обрабатывать информацию о клиентах для выработки управленческих решений с целью установления и развития долгосрочных отношений с клиентами; </a:t>
            </a:r>
            <a:endParaRPr lang="x-none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 hangingPunct="0"/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доступность клиентов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для формирования спроса на банковские услуги. </a:t>
            </a:r>
            <a:endParaRPr lang="x-non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C41E587-3619-5249-801E-DD24A2E4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4967F-2DBF-447D-8CDA-37E7E09C20AC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40131" y="980728"/>
            <a:ext cx="9093389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 hangingPunct="0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партнерских отношений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- современный подход в работе банка с клиентами, включающий в себя </a:t>
            </a:r>
            <a:r>
              <a:rPr lang="ru-RU" b="1" dirty="0">
                <a:solidFill>
                  <a:srgbClr val="005A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установление и развитие с ключевыми клиентами прочных долгосрочных партнерских отношений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основанных на учете взаимных интересов при ведении бизнеса. 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835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yriad Pro+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5688733</TotalTime>
  <Words>2826</Words>
  <Application>Microsoft Office PowerPoint</Application>
  <PresentationFormat>Лист A4 (210x297 мм)</PresentationFormat>
  <Paragraphs>285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КАЗАХСКИЙ НАЦИОНАЛЬНЫЙ УНИВЕРСИТЕТ ИМ. АЛЬ-ФАРАБИ</vt:lpstr>
      <vt:lpstr>Содержание:</vt:lpstr>
      <vt:lpstr>Слайд 3</vt:lpstr>
      <vt:lpstr>Слайд 4</vt:lpstr>
      <vt:lpstr>Слайд 5</vt:lpstr>
      <vt:lpstr>Слайд 6</vt:lpstr>
      <vt:lpstr>Слайд 7</vt:lpstr>
      <vt:lpstr>Слайд 8</vt:lpstr>
      <vt:lpstr>2. Система маркетинга партнерских отношений в сфере банковских услуг</vt:lpstr>
      <vt:lpstr>2. Система маркетинга партнерских отношений в сфере банковских услуг</vt:lpstr>
      <vt:lpstr>Слайд 11</vt:lpstr>
      <vt:lpstr>2. Система маркетинга партнерских отношений в сфере банковских услуг</vt:lpstr>
      <vt:lpstr>2. Система маркетинга партнерских отношений в сфере банковских услуг</vt:lpstr>
      <vt:lpstr>3. Сегментация клиентской базы банка</vt:lpstr>
      <vt:lpstr>3. Сегментация клиентской базы банка</vt:lpstr>
      <vt:lpstr>3. Сегментация клиентской базы банка</vt:lpstr>
      <vt:lpstr>3. Сегментация клиентской базы банка</vt:lpstr>
      <vt:lpstr>3. Сегментация клиентской базы банка</vt:lpstr>
      <vt:lpstr>3. Сегментация клиентской базы банка</vt:lpstr>
      <vt:lpstr>3. Сегментация клиентской базы банка</vt:lpstr>
      <vt:lpstr>3. Сегментация клиентской базы банка</vt:lpstr>
      <vt:lpstr>3. Сегментация клиентской базы банка</vt:lpstr>
      <vt:lpstr>3. Сегментация клиентской базы банка</vt:lpstr>
      <vt:lpstr>Слайд 24</vt:lpstr>
      <vt:lpstr>Слайд 25</vt:lpstr>
      <vt:lpstr>Слайд 26</vt:lpstr>
      <vt:lpstr>Список литературы: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Гульмира</cp:lastModifiedBy>
  <cp:revision>1815</cp:revision>
  <dcterms:created xsi:type="dcterms:W3CDTF">2005-01-01T07:06:31Z</dcterms:created>
  <dcterms:modified xsi:type="dcterms:W3CDTF">2020-10-29T03:01:42Z</dcterms:modified>
</cp:coreProperties>
</file>